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6"/>
  </p:notesMasterIdLst>
  <p:sldIdLst>
    <p:sldId id="256" r:id="rId5"/>
    <p:sldId id="273" r:id="rId6"/>
    <p:sldId id="336" r:id="rId7"/>
    <p:sldId id="338" r:id="rId8"/>
    <p:sldId id="337" r:id="rId9"/>
    <p:sldId id="339" r:id="rId10"/>
    <p:sldId id="346" r:id="rId11"/>
    <p:sldId id="340" r:id="rId12"/>
    <p:sldId id="342" r:id="rId13"/>
    <p:sldId id="343" r:id="rId14"/>
    <p:sldId id="341" r:id="rId15"/>
    <p:sldId id="344" r:id="rId16"/>
    <p:sldId id="347" r:id="rId17"/>
    <p:sldId id="345" r:id="rId18"/>
    <p:sldId id="349" r:id="rId19"/>
    <p:sldId id="348" r:id="rId20"/>
    <p:sldId id="350" r:id="rId21"/>
    <p:sldId id="351" r:id="rId22"/>
    <p:sldId id="352" r:id="rId23"/>
    <p:sldId id="353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DE0B61-166F-B908-0038-B07C2BED0782}" name="Paul W. Talbot" initials="PT" userId="S::Paul.Talbot@inl.gov::47b4e9e4-eb66-4b1d-81b2-c4f964d4aa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423"/>
    <a:srgbClr val="2DA9E1"/>
    <a:srgbClr val="07519E"/>
    <a:srgbClr val="1C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7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J. McDowell" userId="412bfda5-1f25-4ce6-9702-f029b209da7d" providerId="ADAL" clId="{1AC48748-6070-D243-B465-10C31249A375}"/>
    <pc:docChg chg="undo custSel modSld">
      <pc:chgData name="Dylan J. McDowell" userId="412bfda5-1f25-4ce6-9702-f029b209da7d" providerId="ADAL" clId="{1AC48748-6070-D243-B465-10C31249A375}" dt="2022-07-18T17:36:40.348" v="218" actId="1076"/>
      <pc:docMkLst>
        <pc:docMk/>
      </pc:docMkLst>
      <pc:sldChg chg="modSp mod">
        <pc:chgData name="Dylan J. McDowell" userId="412bfda5-1f25-4ce6-9702-f029b209da7d" providerId="ADAL" clId="{1AC48748-6070-D243-B465-10C31249A375}" dt="2022-07-18T17:23:29.901" v="14" actId="20577"/>
        <pc:sldMkLst>
          <pc:docMk/>
          <pc:sldMk cId="697058250" sldId="340"/>
        </pc:sldMkLst>
        <pc:spChg chg="mod">
          <ac:chgData name="Dylan J. McDowell" userId="412bfda5-1f25-4ce6-9702-f029b209da7d" providerId="ADAL" clId="{1AC48748-6070-D243-B465-10C31249A375}" dt="2022-07-18T17:23:10.243" v="5" actId="1076"/>
          <ac:spMkLst>
            <pc:docMk/>
            <pc:sldMk cId="697058250" sldId="340"/>
            <ac:spMk id="3" creationId="{21AF0815-A0A2-EB45-8A65-24F6A25D3AA1}"/>
          </ac:spMkLst>
        </pc:spChg>
        <pc:spChg chg="mod">
          <ac:chgData name="Dylan J. McDowell" userId="412bfda5-1f25-4ce6-9702-f029b209da7d" providerId="ADAL" clId="{1AC48748-6070-D243-B465-10C31249A375}" dt="2022-07-18T17:23:29.901" v="14" actId="20577"/>
          <ac:spMkLst>
            <pc:docMk/>
            <pc:sldMk cId="697058250" sldId="340"/>
            <ac:spMk id="6" creationId="{BE137DCC-A19C-A14D-AC48-FAA1552D6CB5}"/>
          </ac:spMkLst>
        </pc:spChg>
        <pc:spChg chg="mod">
          <ac:chgData name="Dylan J. McDowell" userId="412bfda5-1f25-4ce6-9702-f029b209da7d" providerId="ADAL" clId="{1AC48748-6070-D243-B465-10C31249A375}" dt="2022-07-18T17:23:21.966" v="11" actId="403"/>
          <ac:spMkLst>
            <pc:docMk/>
            <pc:sldMk cId="697058250" sldId="340"/>
            <ac:spMk id="7" creationId="{465A97FC-5B54-9047-8873-8CCF456C0481}"/>
          </ac:spMkLst>
        </pc:spChg>
        <pc:picChg chg="mod">
          <ac:chgData name="Dylan J. McDowell" userId="412bfda5-1f25-4ce6-9702-f029b209da7d" providerId="ADAL" clId="{1AC48748-6070-D243-B465-10C31249A375}" dt="2022-07-18T17:22:56.575" v="2" actId="1076"/>
          <ac:picMkLst>
            <pc:docMk/>
            <pc:sldMk cId="697058250" sldId="340"/>
            <ac:picMk id="4" creationId="{48D09649-34B7-6640-A277-C2EFCD2A071F}"/>
          </ac:picMkLst>
        </pc:picChg>
      </pc:sldChg>
      <pc:sldChg chg="modSp mod">
        <pc:chgData name="Dylan J. McDowell" userId="412bfda5-1f25-4ce6-9702-f029b209da7d" providerId="ADAL" clId="{1AC48748-6070-D243-B465-10C31249A375}" dt="2022-07-18T17:24:37.835" v="27" actId="404"/>
        <pc:sldMkLst>
          <pc:docMk/>
          <pc:sldMk cId="630147916" sldId="341"/>
        </pc:sldMkLst>
        <pc:spChg chg="mod">
          <ac:chgData name="Dylan J. McDowell" userId="412bfda5-1f25-4ce6-9702-f029b209da7d" providerId="ADAL" clId="{1AC48748-6070-D243-B465-10C31249A375}" dt="2022-07-18T17:24:22.766" v="21" actId="20577"/>
          <ac:spMkLst>
            <pc:docMk/>
            <pc:sldMk cId="630147916" sldId="341"/>
            <ac:spMk id="3" creationId="{03272E75-92CA-3C45-9C21-999D6D886626}"/>
          </ac:spMkLst>
        </pc:spChg>
        <pc:spChg chg="mod">
          <ac:chgData name="Dylan J. McDowell" userId="412bfda5-1f25-4ce6-9702-f029b209da7d" providerId="ADAL" clId="{1AC48748-6070-D243-B465-10C31249A375}" dt="2022-07-18T17:24:37.835" v="27" actId="404"/>
          <ac:spMkLst>
            <pc:docMk/>
            <pc:sldMk cId="630147916" sldId="341"/>
            <ac:spMk id="5" creationId="{63AB806D-BF36-0344-BF39-97B92145D2EE}"/>
          </ac:spMkLst>
        </pc:spChg>
      </pc:sldChg>
      <pc:sldChg chg="delSp modSp mod">
        <pc:chgData name="Dylan J. McDowell" userId="412bfda5-1f25-4ce6-9702-f029b209da7d" providerId="ADAL" clId="{1AC48748-6070-D243-B465-10C31249A375}" dt="2022-07-18T17:28:15.637" v="124" actId="20577"/>
        <pc:sldMkLst>
          <pc:docMk/>
          <pc:sldMk cId="154293833" sldId="342"/>
        </pc:sldMkLst>
        <pc:spChg chg="mod">
          <ac:chgData name="Dylan J. McDowell" userId="412bfda5-1f25-4ce6-9702-f029b209da7d" providerId="ADAL" clId="{1AC48748-6070-D243-B465-10C31249A375}" dt="2022-07-18T17:28:15.637" v="124" actId="20577"/>
          <ac:spMkLst>
            <pc:docMk/>
            <pc:sldMk cId="154293833" sldId="342"/>
            <ac:spMk id="3" creationId="{5F39F8EF-A587-404E-94DC-95AF9EC4A33E}"/>
          </ac:spMkLst>
        </pc:spChg>
        <pc:spChg chg="del">
          <ac:chgData name="Dylan J. McDowell" userId="412bfda5-1f25-4ce6-9702-f029b209da7d" providerId="ADAL" clId="{1AC48748-6070-D243-B465-10C31249A375}" dt="2022-07-18T17:25:07.654" v="29" actId="478"/>
          <ac:spMkLst>
            <pc:docMk/>
            <pc:sldMk cId="154293833" sldId="342"/>
            <ac:spMk id="8" creationId="{C4DEB5CA-7FD8-3F45-9152-FADB77BFED5B}"/>
          </ac:spMkLst>
        </pc:spChg>
        <pc:picChg chg="mod">
          <ac:chgData name="Dylan J. McDowell" userId="412bfda5-1f25-4ce6-9702-f029b209da7d" providerId="ADAL" clId="{1AC48748-6070-D243-B465-10C31249A375}" dt="2022-07-18T17:26:13.607" v="45" actId="1076"/>
          <ac:picMkLst>
            <pc:docMk/>
            <pc:sldMk cId="154293833" sldId="342"/>
            <ac:picMk id="5" creationId="{97807285-4CC4-9240-B4CD-663711EA15CA}"/>
          </ac:picMkLst>
        </pc:picChg>
        <pc:picChg chg="mod">
          <ac:chgData name="Dylan J. McDowell" userId="412bfda5-1f25-4ce6-9702-f029b209da7d" providerId="ADAL" clId="{1AC48748-6070-D243-B465-10C31249A375}" dt="2022-07-18T17:26:09.975" v="44" actId="1076"/>
          <ac:picMkLst>
            <pc:docMk/>
            <pc:sldMk cId="154293833" sldId="342"/>
            <ac:picMk id="7" creationId="{EF0D2022-D284-3141-BC57-0656F9DB4AA8}"/>
          </ac:picMkLst>
        </pc:picChg>
        <pc:picChg chg="mod">
          <ac:chgData name="Dylan J. McDowell" userId="412bfda5-1f25-4ce6-9702-f029b209da7d" providerId="ADAL" clId="{1AC48748-6070-D243-B465-10C31249A375}" dt="2022-07-18T17:26:20.226" v="47" actId="1076"/>
          <ac:picMkLst>
            <pc:docMk/>
            <pc:sldMk cId="154293833" sldId="342"/>
            <ac:picMk id="9" creationId="{6F56C865-A558-0248-B4B7-6B59FEC83D3F}"/>
          </ac:picMkLst>
        </pc:picChg>
      </pc:sldChg>
      <pc:sldChg chg="modSp mod">
        <pc:chgData name="Dylan J. McDowell" userId="412bfda5-1f25-4ce6-9702-f029b209da7d" providerId="ADAL" clId="{1AC48748-6070-D243-B465-10C31249A375}" dt="2022-07-18T17:34:08.851" v="198" actId="20577"/>
        <pc:sldMkLst>
          <pc:docMk/>
          <pc:sldMk cId="1880553448" sldId="349"/>
        </pc:sldMkLst>
        <pc:spChg chg="mod">
          <ac:chgData name="Dylan J. McDowell" userId="412bfda5-1f25-4ce6-9702-f029b209da7d" providerId="ADAL" clId="{1AC48748-6070-D243-B465-10C31249A375}" dt="2022-07-18T17:34:08.851" v="198" actId="20577"/>
          <ac:spMkLst>
            <pc:docMk/>
            <pc:sldMk cId="1880553448" sldId="349"/>
            <ac:spMk id="3" creationId="{69B98CC8-17F2-0244-9C8C-816FE596FC02}"/>
          </ac:spMkLst>
        </pc:spChg>
        <pc:picChg chg="mod">
          <ac:chgData name="Dylan J. McDowell" userId="412bfda5-1f25-4ce6-9702-f029b209da7d" providerId="ADAL" clId="{1AC48748-6070-D243-B465-10C31249A375}" dt="2022-07-18T17:32:11.590" v="160" actId="1076"/>
          <ac:picMkLst>
            <pc:docMk/>
            <pc:sldMk cId="1880553448" sldId="349"/>
            <ac:picMk id="5" creationId="{BAF6F1EB-7CD0-2745-924C-1F893734ED55}"/>
          </ac:picMkLst>
        </pc:picChg>
      </pc:sldChg>
      <pc:sldChg chg="modSp mod">
        <pc:chgData name="Dylan J. McDowell" userId="412bfda5-1f25-4ce6-9702-f029b209da7d" providerId="ADAL" clId="{1AC48748-6070-D243-B465-10C31249A375}" dt="2022-07-18T17:34:39.567" v="201" actId="207"/>
        <pc:sldMkLst>
          <pc:docMk/>
          <pc:sldMk cId="3167714483" sldId="350"/>
        </pc:sldMkLst>
        <pc:spChg chg="mod">
          <ac:chgData name="Dylan J. McDowell" userId="412bfda5-1f25-4ce6-9702-f029b209da7d" providerId="ADAL" clId="{1AC48748-6070-D243-B465-10C31249A375}" dt="2022-07-18T17:34:39.567" v="201" actId="207"/>
          <ac:spMkLst>
            <pc:docMk/>
            <pc:sldMk cId="3167714483" sldId="350"/>
            <ac:spMk id="3" creationId="{542141AB-B886-B943-839A-96F6DFDE012E}"/>
          </ac:spMkLst>
        </pc:spChg>
      </pc:sldChg>
      <pc:sldChg chg="modSp mod">
        <pc:chgData name="Dylan J. McDowell" userId="412bfda5-1f25-4ce6-9702-f029b209da7d" providerId="ADAL" clId="{1AC48748-6070-D243-B465-10C31249A375}" dt="2022-07-18T17:35:22.444" v="210" actId="20577"/>
        <pc:sldMkLst>
          <pc:docMk/>
          <pc:sldMk cId="2152263749" sldId="351"/>
        </pc:sldMkLst>
        <pc:spChg chg="mod">
          <ac:chgData name="Dylan J. McDowell" userId="412bfda5-1f25-4ce6-9702-f029b209da7d" providerId="ADAL" clId="{1AC48748-6070-D243-B465-10C31249A375}" dt="2022-07-18T17:35:22.444" v="210" actId="20577"/>
          <ac:spMkLst>
            <pc:docMk/>
            <pc:sldMk cId="2152263749" sldId="351"/>
            <ac:spMk id="3" creationId="{B1B61943-0766-7E4E-B1E5-2736FBA0D367}"/>
          </ac:spMkLst>
        </pc:spChg>
      </pc:sldChg>
      <pc:sldChg chg="modSp mod">
        <pc:chgData name="Dylan J. McDowell" userId="412bfda5-1f25-4ce6-9702-f029b209da7d" providerId="ADAL" clId="{1AC48748-6070-D243-B465-10C31249A375}" dt="2022-07-18T17:36:05.064" v="217" actId="207"/>
        <pc:sldMkLst>
          <pc:docMk/>
          <pc:sldMk cId="2915769285" sldId="352"/>
        </pc:sldMkLst>
        <pc:spChg chg="mod">
          <ac:chgData name="Dylan J. McDowell" userId="412bfda5-1f25-4ce6-9702-f029b209da7d" providerId="ADAL" clId="{1AC48748-6070-D243-B465-10C31249A375}" dt="2022-07-18T17:35:34.242" v="211" actId="1076"/>
          <ac:spMkLst>
            <pc:docMk/>
            <pc:sldMk cId="2915769285" sldId="352"/>
            <ac:spMk id="2" creationId="{404D5087-C4EA-4C4F-899C-CEF41C88957C}"/>
          </ac:spMkLst>
        </pc:spChg>
        <pc:spChg chg="mod">
          <ac:chgData name="Dylan J. McDowell" userId="412bfda5-1f25-4ce6-9702-f029b209da7d" providerId="ADAL" clId="{1AC48748-6070-D243-B465-10C31249A375}" dt="2022-07-18T17:36:05.064" v="217" actId="207"/>
          <ac:spMkLst>
            <pc:docMk/>
            <pc:sldMk cId="2915769285" sldId="352"/>
            <ac:spMk id="3" creationId="{740281D0-8A85-F64F-ADFA-1641EC64DC50}"/>
          </ac:spMkLst>
        </pc:spChg>
        <pc:picChg chg="mod">
          <ac:chgData name="Dylan J. McDowell" userId="412bfda5-1f25-4ce6-9702-f029b209da7d" providerId="ADAL" clId="{1AC48748-6070-D243-B465-10C31249A375}" dt="2022-07-18T17:35:42.058" v="213" actId="1076"/>
          <ac:picMkLst>
            <pc:docMk/>
            <pc:sldMk cId="2915769285" sldId="352"/>
            <ac:picMk id="5" creationId="{E34BD50D-C922-FC4D-B0F9-9F14155F9510}"/>
          </ac:picMkLst>
        </pc:picChg>
      </pc:sldChg>
      <pc:sldChg chg="modSp mod">
        <pc:chgData name="Dylan J. McDowell" userId="412bfda5-1f25-4ce6-9702-f029b209da7d" providerId="ADAL" clId="{1AC48748-6070-D243-B465-10C31249A375}" dt="2022-07-18T17:23:58.183" v="17" actId="207"/>
        <pc:sldMkLst>
          <pc:docMk/>
          <pc:sldMk cId="2515134238" sldId="353"/>
        </pc:sldMkLst>
        <pc:spChg chg="mod">
          <ac:chgData name="Dylan J. McDowell" userId="412bfda5-1f25-4ce6-9702-f029b209da7d" providerId="ADAL" clId="{1AC48748-6070-D243-B465-10C31249A375}" dt="2022-07-18T17:23:58.183" v="17" actId="207"/>
          <ac:spMkLst>
            <pc:docMk/>
            <pc:sldMk cId="2515134238" sldId="353"/>
            <ac:spMk id="3" creationId="{FA1C246F-8E46-EC4C-B6EC-788BEC814256}"/>
          </ac:spMkLst>
        </pc:spChg>
      </pc:sldChg>
      <pc:sldChg chg="modSp mod">
        <pc:chgData name="Dylan J. McDowell" userId="412bfda5-1f25-4ce6-9702-f029b209da7d" providerId="ADAL" clId="{1AC48748-6070-D243-B465-10C31249A375}" dt="2022-07-18T17:31:55.539" v="157" actId="1076"/>
        <pc:sldMkLst>
          <pc:docMk/>
          <pc:sldMk cId="2558424501" sldId="356"/>
        </pc:sldMkLst>
        <pc:spChg chg="mod">
          <ac:chgData name="Dylan J. McDowell" userId="412bfda5-1f25-4ce6-9702-f029b209da7d" providerId="ADAL" clId="{1AC48748-6070-D243-B465-10C31249A375}" dt="2022-07-18T17:28:32.521" v="125" actId="1076"/>
          <ac:spMkLst>
            <pc:docMk/>
            <pc:sldMk cId="2558424501" sldId="356"/>
            <ac:spMk id="2" creationId="{6CFE73B4-A998-1C41-B18E-D5A5FC19D5C1}"/>
          </ac:spMkLst>
        </pc:spChg>
        <pc:spChg chg="mod">
          <ac:chgData name="Dylan J. McDowell" userId="412bfda5-1f25-4ce6-9702-f029b209da7d" providerId="ADAL" clId="{1AC48748-6070-D243-B465-10C31249A375}" dt="2022-07-18T17:31:23.830" v="154" actId="207"/>
          <ac:spMkLst>
            <pc:docMk/>
            <pc:sldMk cId="2558424501" sldId="356"/>
            <ac:spMk id="3" creationId="{69B98CC8-17F2-0244-9C8C-816FE596FC02}"/>
          </ac:spMkLst>
        </pc:spChg>
        <pc:spChg chg="mod">
          <ac:chgData name="Dylan J. McDowell" userId="412bfda5-1f25-4ce6-9702-f029b209da7d" providerId="ADAL" clId="{1AC48748-6070-D243-B465-10C31249A375}" dt="2022-07-18T17:28:39.955" v="127" actId="1076"/>
          <ac:spMkLst>
            <pc:docMk/>
            <pc:sldMk cId="2558424501" sldId="356"/>
            <ac:spMk id="4" creationId="{C2BB0527-321B-4B44-B8A2-EE47C0031780}"/>
          </ac:spMkLst>
        </pc:spChg>
        <pc:picChg chg="mod">
          <ac:chgData name="Dylan J. McDowell" userId="412bfda5-1f25-4ce6-9702-f029b209da7d" providerId="ADAL" clId="{1AC48748-6070-D243-B465-10C31249A375}" dt="2022-07-18T17:31:55.539" v="157" actId="1076"/>
          <ac:picMkLst>
            <pc:docMk/>
            <pc:sldMk cId="2558424501" sldId="356"/>
            <ac:picMk id="7" creationId="{51795857-196C-BC4F-A3D5-0A10F315FE37}"/>
          </ac:picMkLst>
        </pc:picChg>
      </pc:sldChg>
      <pc:sldChg chg="modSp mod">
        <pc:chgData name="Dylan J. McDowell" userId="412bfda5-1f25-4ce6-9702-f029b209da7d" providerId="ADAL" clId="{1AC48748-6070-D243-B465-10C31249A375}" dt="2022-07-18T17:36:40.348" v="218" actId="1076"/>
        <pc:sldMkLst>
          <pc:docMk/>
          <pc:sldMk cId="3202115832" sldId="359"/>
        </pc:sldMkLst>
        <pc:spChg chg="mod">
          <ac:chgData name="Dylan J. McDowell" userId="412bfda5-1f25-4ce6-9702-f029b209da7d" providerId="ADAL" clId="{1AC48748-6070-D243-B465-10C31249A375}" dt="2022-07-18T17:36:40.348" v="218" actId="1076"/>
          <ac:spMkLst>
            <pc:docMk/>
            <pc:sldMk cId="3202115832" sldId="359"/>
            <ac:spMk id="3" creationId="{33E8A637-709F-694D-93E1-6271D14582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AC40A-E02E-BBB7-BAAE-7324A1A61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234422" y="6027702"/>
            <a:ext cx="1968500" cy="3175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121DDE-A929-3B48-9CF6-9A7DFF8AAAEE}"/>
              </a:ext>
            </a:extLst>
          </p:cNvPr>
          <p:cNvCxnSpPr>
            <a:cxnSpLocks/>
          </p:cNvCxnSpPr>
          <p:nvPr userDrawn="1"/>
        </p:nvCxnSpPr>
        <p:spPr>
          <a:xfrm>
            <a:off x="8352766" y="6008183"/>
            <a:ext cx="0" cy="35560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Interfaces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July 18th, 2024</a:t>
            </a:r>
          </a:p>
        </p:txBody>
      </p:sp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9CADB826-1671-9F7A-8CA2-86AE808F4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462227" y="174185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6564-F10E-4123-CE4B-A645D7CA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RAVENception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692F-41C3-4D65-F2A2-221683519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2766010"/>
            <a:ext cx="10415649" cy="4351338"/>
          </a:xfrm>
        </p:spPr>
        <p:txBody>
          <a:bodyPr/>
          <a:lstStyle/>
          <a:p>
            <a:r>
              <a:rPr lang="en-US" dirty="0"/>
              <a:t>Yes!</a:t>
            </a:r>
          </a:p>
          <a:p>
            <a:pPr lvl="1"/>
            <a:r>
              <a:rPr lang="en-US" dirty="0"/>
              <a:t>Two levels max, though</a:t>
            </a:r>
          </a:p>
          <a:p>
            <a:pPr lvl="1"/>
            <a:endParaRPr lang="en-US" dirty="0"/>
          </a:p>
          <a:p>
            <a:r>
              <a:rPr lang="en-US" dirty="0"/>
              <a:t>Used to parametrize or optimize parts of RAVEN input</a:t>
            </a:r>
          </a:p>
          <a:p>
            <a:pPr lvl="1"/>
            <a:r>
              <a:rPr lang="en-US" dirty="0"/>
              <a:t>Parameter tuning</a:t>
            </a:r>
          </a:p>
          <a:p>
            <a:pPr lvl="1"/>
            <a:r>
              <a:rPr lang="en-US" dirty="0"/>
              <a:t>Space exploration</a:t>
            </a:r>
          </a:p>
          <a:p>
            <a:pPr lvl="1"/>
            <a:r>
              <a:rPr lang="en-US" dirty="0"/>
              <a:t>Leader-follower optimization</a:t>
            </a:r>
          </a:p>
          <a:p>
            <a:pPr lvl="1"/>
            <a:endParaRPr lang="en-US" dirty="0"/>
          </a:p>
          <a:p>
            <a:r>
              <a:rPr lang="en-US" dirty="0"/>
              <a:t>Use with caution!</a:t>
            </a:r>
          </a:p>
          <a:p>
            <a:pPr lvl="1"/>
            <a:r>
              <a:rPr lang="en-US" dirty="0"/>
              <a:t>Gets complicated quickly.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D2BBFD2-DD68-5033-F26A-AE681F0027CB}"/>
              </a:ext>
            </a:extLst>
          </p:cNvPr>
          <p:cNvSpPr/>
          <p:nvPr/>
        </p:nvSpPr>
        <p:spPr>
          <a:xfrm>
            <a:off x="7965525" y="1225899"/>
            <a:ext cx="3388274" cy="2023173"/>
          </a:xfrm>
          <a:prstGeom prst="wedgeRectCallout">
            <a:avLst>
              <a:gd name="adj1" fmla="val -70281"/>
              <a:gd name="adj2" fmla="val -319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raven.gif">
            <a:extLst>
              <a:ext uri="{FF2B5EF4-FFF2-40B4-BE49-F238E27FC236}">
                <a16:creationId xmlns:a16="http://schemas.microsoft.com/office/drawing/2014/main" id="{33804E88-2E3F-5570-2359-E0B0668F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 bwMode="auto">
          <a:xfrm flipH="1">
            <a:off x="5750317" y="1567399"/>
            <a:ext cx="2139895" cy="16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raven.gif">
            <a:extLst>
              <a:ext uri="{FF2B5EF4-FFF2-40B4-BE49-F238E27FC236}">
                <a16:creationId xmlns:a16="http://schemas.microsoft.com/office/drawing/2014/main" id="{250CFA6D-368D-4125-9232-26478AEE2A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 bwMode="auto">
          <a:xfrm flipH="1">
            <a:off x="8029588" y="1535606"/>
            <a:ext cx="1865008" cy="139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0CFE55A-8697-8F94-6452-21986CFFD9ED}"/>
              </a:ext>
            </a:extLst>
          </p:cNvPr>
          <p:cNvSpPr/>
          <p:nvPr/>
        </p:nvSpPr>
        <p:spPr>
          <a:xfrm>
            <a:off x="9571653" y="1358698"/>
            <a:ext cx="1685703" cy="1045181"/>
          </a:xfrm>
          <a:prstGeom prst="wedgeRectCallout">
            <a:avLst>
              <a:gd name="adj1" fmla="val -70281"/>
              <a:gd name="adj2" fmla="val -3195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6" descr="Molecular glass structure">
            <a:extLst>
              <a:ext uri="{FF2B5EF4-FFF2-40B4-BE49-F238E27FC236}">
                <a16:creationId xmlns:a16="http://schemas.microsoft.com/office/drawing/2014/main" id="{3EE68803-B78C-52B3-E963-0802E841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029" y="1457149"/>
            <a:ext cx="1439852" cy="80991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95B13E-F4AC-F209-B983-6FA2DB857F80}"/>
              </a:ext>
            </a:extLst>
          </p:cNvPr>
          <p:cNvSpPr txBox="1">
            <a:spLocks/>
          </p:cNvSpPr>
          <p:nvPr/>
        </p:nvSpPr>
        <p:spPr>
          <a:xfrm>
            <a:off x="938151" y="1358698"/>
            <a:ext cx="10415649" cy="104518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RAVEN runs codes …</a:t>
            </a:r>
          </a:p>
          <a:p>
            <a:pPr lvl="1"/>
            <a:r>
              <a:rPr lang="en-US" dirty="0"/>
              <a:t>… and RAVEN is a code …</a:t>
            </a:r>
          </a:p>
          <a:p>
            <a:pPr lvl="1"/>
            <a:r>
              <a:rPr lang="en-US" dirty="0"/>
              <a:t>… can RAVEN run RAVEN?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2AD6FD-5EF0-684F-AA05-82658364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Code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FCC0A-5678-5969-5728-510EE2A45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78882"/>
            <a:ext cx="10415649" cy="4351338"/>
          </a:xfrm>
        </p:spPr>
        <p:txBody>
          <a:bodyPr/>
          <a:lstStyle/>
          <a:p>
            <a:r>
              <a:rPr lang="en-US" dirty="0"/>
              <a:t>For some codes, no special treatment necessary</a:t>
            </a:r>
          </a:p>
          <a:p>
            <a:pPr lvl="1"/>
            <a:r>
              <a:rPr lang="en-US" dirty="0"/>
              <a:t>Text-based input that can be parsed around “wildcards”</a:t>
            </a:r>
          </a:p>
          <a:p>
            <a:pPr lvl="1"/>
            <a:r>
              <a:rPr lang="en-US" dirty="0"/>
              <a:t>Already produces a standard “comma-separated value” (CSV) file</a:t>
            </a:r>
          </a:p>
          <a:p>
            <a:pPr lvl="1"/>
            <a:r>
              <a:rPr lang="en-US" dirty="0"/>
              <a:t>Specify “command line arguments” (</a:t>
            </a:r>
            <a:r>
              <a:rPr lang="en-US" dirty="0" err="1"/>
              <a:t>clargs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Specify “file arguments” (</a:t>
            </a:r>
            <a:r>
              <a:rPr lang="en-US" dirty="0" err="1"/>
              <a:t>fileargs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106B2-6FAC-0099-7060-3205141E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4" y="3563009"/>
            <a:ext cx="6955205" cy="2280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9C70C-78E4-A906-A0BA-D2D4AC077EEF}"/>
              </a:ext>
            </a:extLst>
          </p:cNvPr>
          <p:cNvSpPr txBox="1"/>
          <p:nvPr/>
        </p:nvSpPr>
        <p:spPr>
          <a:xfrm>
            <a:off x="2897401" y="5874272"/>
            <a:ext cx="835644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$&gt; python GenericInterfaceIO/poly_inp_io.py –i filename.one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EE48C01D-934A-1F6F-F894-C70BDB1EDB43}"/>
              </a:ext>
            </a:extLst>
          </p:cNvPr>
          <p:cNvSpPr/>
          <p:nvPr/>
        </p:nvSpPr>
        <p:spPr>
          <a:xfrm rot="2394226" flipV="1">
            <a:off x="8369276" y="4406069"/>
            <a:ext cx="2089799" cy="96567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64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2AD6FD-5EF0-684F-AA05-82658364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Code Interface: Input Files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194DC6-5D4E-FC49-CBB0-187D82F7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86" y="1618996"/>
            <a:ext cx="4191585" cy="1876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B336B5-3F21-3023-3E67-28B305A7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19" y="2926672"/>
            <a:ext cx="4201111" cy="1810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681DC-BA5B-46F0-19AE-925114A46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82" y="4301517"/>
            <a:ext cx="4201111" cy="1835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E83E17-0388-6627-7202-AD37EB159AC7}"/>
              </a:ext>
            </a:extLst>
          </p:cNvPr>
          <p:cNvSpPr txBox="1"/>
          <p:nvPr/>
        </p:nvSpPr>
        <p:spPr>
          <a:xfrm>
            <a:off x="3438313" y="124966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084AF-5F81-1C4D-8BDD-5905784CABF0}"/>
              </a:ext>
            </a:extLst>
          </p:cNvPr>
          <p:cNvSpPr txBox="1"/>
          <p:nvPr/>
        </p:nvSpPr>
        <p:spPr>
          <a:xfrm>
            <a:off x="6233774" y="2564260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for RAVEN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973D3-716F-9B99-86DB-7DF43421B309}"/>
              </a:ext>
            </a:extLst>
          </p:cNvPr>
          <p:cNvSpPr txBox="1"/>
          <p:nvPr/>
        </p:nvSpPr>
        <p:spPr>
          <a:xfrm>
            <a:off x="9318779" y="3932185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by RAVEN</a:t>
            </a:r>
          </a:p>
        </p:txBody>
      </p:sp>
    </p:spTree>
    <p:extLst>
      <p:ext uri="{BB962C8B-B14F-4D97-AF65-F5344CB8AC3E}">
        <p14:creationId xmlns:p14="http://schemas.microsoft.com/office/powerpoint/2010/main" val="27153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58F-1B88-A484-4B8D-265146A8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B3D30-0446-93DE-A307-3A556A948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“Don’t reinvent the wheel, just realign it.” </a:t>
            </a:r>
          </a:p>
          <a:p>
            <a:r>
              <a:rPr lang="en-US" dirty="0"/>
              <a:t>	– Anthoney D’Angelo</a:t>
            </a:r>
          </a:p>
        </p:txBody>
      </p:sp>
      <p:pic>
        <p:nvPicPr>
          <p:cNvPr id="6" name="Picture 5" descr="Vintage english car">
            <a:extLst>
              <a:ext uri="{FF2B5EF4-FFF2-40B4-BE49-F238E27FC236}">
                <a16:creationId xmlns:a16="http://schemas.microsoft.com/office/drawing/2014/main" id="{A5A79A30-CE5A-752D-5E14-DA1773E4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84" y="1069271"/>
            <a:ext cx="4411183" cy="29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5ECC-E42E-F4C0-8765-342DB09D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a New Code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A67A70A-0A63-487C-0BAC-D9332133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78" y="1471208"/>
            <a:ext cx="5013454" cy="4207040"/>
          </a:xfrm>
        </p:spPr>
        <p:txBody>
          <a:bodyPr/>
          <a:lstStyle/>
          <a:p>
            <a:r>
              <a:rPr lang="en-US" dirty="0"/>
              <a:t>Write a New Code Interface</a:t>
            </a:r>
          </a:p>
          <a:p>
            <a:endParaRPr lang="en-US" dirty="0"/>
          </a:p>
          <a:p>
            <a:r>
              <a:rPr lang="en-US" dirty="0"/>
              <a:t>Based on Python OOP</a:t>
            </a:r>
          </a:p>
          <a:p>
            <a:pPr lvl="1"/>
            <a:r>
              <a:rPr lang="en-US" dirty="0"/>
              <a:t>Class inheritance</a:t>
            </a:r>
          </a:p>
          <a:p>
            <a:pPr lvl="1"/>
            <a:r>
              <a:rPr lang="en-US" dirty="0"/>
              <a:t>Extending definitions</a:t>
            </a:r>
          </a:p>
          <a:p>
            <a:endParaRPr lang="en-US" dirty="0"/>
          </a:p>
          <a:p>
            <a:r>
              <a:rPr lang="en-US" dirty="0"/>
              <a:t>Many methods available</a:t>
            </a:r>
          </a:p>
          <a:p>
            <a:pPr lvl="1"/>
            <a:r>
              <a:rPr lang="en-US" dirty="0"/>
              <a:t>Two Required</a:t>
            </a:r>
          </a:p>
          <a:p>
            <a:endParaRPr lang="en-US" dirty="0"/>
          </a:p>
          <a:p>
            <a:r>
              <a:rPr lang="en-US" dirty="0"/>
              <a:t>Highly Customizable</a:t>
            </a:r>
          </a:p>
          <a:p>
            <a:r>
              <a:rPr lang="en-US" dirty="0"/>
              <a:t>RAVEN team can help!</a:t>
            </a:r>
          </a:p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14399C-4144-DB1C-059E-AAADECC14569}"/>
              </a:ext>
            </a:extLst>
          </p:cNvPr>
          <p:cNvGrpSpPr/>
          <p:nvPr/>
        </p:nvGrpSpPr>
        <p:grpSpPr>
          <a:xfrm>
            <a:off x="4911790" y="1588015"/>
            <a:ext cx="7139144" cy="3855071"/>
            <a:chOff x="4622230" y="2366271"/>
            <a:chExt cx="7139144" cy="38550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444EB0-B465-2FAD-CCFC-734BE527714C}"/>
                </a:ext>
              </a:extLst>
            </p:cNvPr>
            <p:cNvSpPr txBox="1"/>
            <p:nvPr/>
          </p:nvSpPr>
          <p:spPr>
            <a:xfrm>
              <a:off x="4622234" y="2790345"/>
              <a:ext cx="585609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 </a:t>
              </a:r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def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generateCommand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 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input, exe, </a:t>
              </a:r>
              <a:r>
                <a:rPr lang="en-US" sz="1200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clargs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, </a:t>
              </a:r>
              <a:r>
                <a:rPr lang="en-US" sz="1200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fargs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4FEA02-D376-2A42-5247-1053E69C694B}"/>
                </a:ext>
              </a:extLst>
            </p:cNvPr>
            <p:cNvSpPr txBox="1"/>
            <p:nvPr/>
          </p:nvSpPr>
          <p:spPr>
            <a:xfrm>
              <a:off x="4629784" y="4075985"/>
              <a:ext cx="585609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def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finalizeCodeOutput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 command, output, </a:t>
              </a:r>
              <a:r>
                <a:rPr lang="en-US" sz="1200" i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workDir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F0160D-2338-1E7C-36D0-C35762909A56}"/>
                </a:ext>
              </a:extLst>
            </p:cNvPr>
            <p:cNvSpPr txBox="1"/>
            <p:nvPr/>
          </p:nvSpPr>
          <p:spPr>
            <a:xfrm>
              <a:off x="4629786" y="3229694"/>
              <a:ext cx="585609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def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createNewInput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 inputs, </a:t>
              </a:r>
              <a:r>
                <a:rPr lang="en-US" sz="1200" i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oinputs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, </a:t>
              </a:r>
              <a:r>
                <a:rPr lang="en-US" sz="1200" i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samplerType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6FF1F-9D8A-D842-ABD8-7D159284F162}"/>
                </a:ext>
              </a:extLst>
            </p:cNvPr>
            <p:cNvSpPr txBox="1"/>
            <p:nvPr/>
          </p:nvSpPr>
          <p:spPr>
            <a:xfrm>
              <a:off x="4629788" y="4974570"/>
              <a:ext cx="5856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</a:t>
              </a:r>
              <a:r>
                <a:rPr lang="en-US" sz="1200" dirty="0" err="1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def</a:t>
              </a:r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getInputExtension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7167EE-9419-61AA-B286-B376B7190B39}"/>
                </a:ext>
              </a:extLst>
            </p:cNvPr>
            <p:cNvSpPr txBox="1"/>
            <p:nvPr/>
          </p:nvSpPr>
          <p:spPr>
            <a:xfrm>
              <a:off x="4629786" y="2366271"/>
              <a:ext cx="585609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class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newApplication</a:t>
              </a:r>
              <a:r>
                <a:rPr lang="en-US" sz="1200" b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CodeInterfaceBase</a:t>
              </a:r>
              <a:r>
                <a:rPr lang="en-US" sz="1200" b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):</a:t>
              </a:r>
              <a:endParaRPr lang="en-US" sz="1200" dirty="0">
                <a:latin typeface="Fira Code" pitchFamily="1" charset="0"/>
                <a:ea typeface="Fira Code" pitchFamily="1" charset="0"/>
                <a:cs typeface="Fira Code" pitchFamily="1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2DA8DB-65CE-7C47-CDE9-9E2950DA100E}"/>
                </a:ext>
              </a:extLst>
            </p:cNvPr>
            <p:cNvSpPr txBox="1"/>
            <p:nvPr/>
          </p:nvSpPr>
          <p:spPr>
            <a:xfrm>
              <a:off x="4622234" y="4530801"/>
              <a:ext cx="585608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def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checkForOutputFailure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 output, </a:t>
              </a:r>
              <a:r>
                <a:rPr lang="en-US" sz="1200" i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workDir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206429-62BE-966E-E461-BD69BA320DE9}"/>
                </a:ext>
              </a:extLst>
            </p:cNvPr>
            <p:cNvSpPr txBox="1"/>
            <p:nvPr/>
          </p:nvSpPr>
          <p:spPr>
            <a:xfrm>
              <a:off x="4622234" y="5425002"/>
              <a:ext cx="5856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</a:t>
              </a:r>
              <a:r>
                <a:rPr lang="en-US" sz="1200" dirty="0" err="1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def</a:t>
              </a:r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setInputExtension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 </a:t>
              </a:r>
              <a:r>
                <a:rPr lang="en-US" sz="1200" i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exts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E578E4-A9E2-BC15-22EB-D415244745B6}"/>
                </a:ext>
              </a:extLst>
            </p:cNvPr>
            <p:cNvSpPr txBox="1"/>
            <p:nvPr/>
          </p:nvSpPr>
          <p:spPr>
            <a:xfrm>
              <a:off x="4629784" y="3653732"/>
              <a:ext cx="584854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def </a:t>
              </a:r>
              <a:r>
                <a:rPr lang="en-US" sz="1200" b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initialize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self,runInfo, oinputs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2230E8-6909-E579-558A-D6C3EFA220CF}"/>
                </a:ext>
              </a:extLst>
            </p:cNvPr>
            <p:cNvSpPr txBox="1"/>
            <p:nvPr/>
          </p:nvSpPr>
          <p:spPr>
            <a:xfrm>
              <a:off x="4622230" y="5863048"/>
              <a:ext cx="585609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A4DB2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 def </a:t>
              </a:r>
              <a:r>
                <a:rPr lang="en-US" sz="1200" b="1" dirty="0" err="1">
                  <a:latin typeface="Fira Code" pitchFamily="1" charset="0"/>
                  <a:ea typeface="Fira Code" pitchFamily="1" charset="0"/>
                  <a:cs typeface="Fira Code" pitchFamily="1" charset="0"/>
                </a:rPr>
                <a:t>setRunOnShell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(</a:t>
              </a:r>
              <a:r>
                <a:rPr lang="en-US" sz="1200" i="1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self, shell=True</a:t>
              </a:r>
              <a:r>
                <a:rPr lang="en-US" sz="12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46B0E6-9F5E-7C06-04A9-5DE99334DE80}"/>
                </a:ext>
              </a:extLst>
            </p:cNvPr>
            <p:cNvSpPr/>
            <p:nvPr/>
          </p:nvSpPr>
          <p:spPr bwMode="auto">
            <a:xfrm>
              <a:off x="10569125" y="4951203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Optional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06F8DD-16E2-923D-1A0F-12242D705CA7}"/>
                </a:ext>
              </a:extLst>
            </p:cNvPr>
            <p:cNvSpPr/>
            <p:nvPr/>
          </p:nvSpPr>
          <p:spPr bwMode="auto">
            <a:xfrm>
              <a:off x="10569137" y="4509668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Optional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CCF232-44E2-AF1D-A6F2-92EA9291EBD3}"/>
                </a:ext>
              </a:extLst>
            </p:cNvPr>
            <p:cNvSpPr/>
            <p:nvPr/>
          </p:nvSpPr>
          <p:spPr bwMode="auto">
            <a:xfrm>
              <a:off x="10569129" y="2755973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Required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51158E-FAF2-E138-782D-EEA521EF80D0}"/>
                </a:ext>
              </a:extLst>
            </p:cNvPr>
            <p:cNvSpPr/>
            <p:nvPr/>
          </p:nvSpPr>
          <p:spPr bwMode="auto">
            <a:xfrm>
              <a:off x="10569126" y="4034892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Optional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D945C9-3556-B86F-8108-22DE493176F3}"/>
                </a:ext>
              </a:extLst>
            </p:cNvPr>
            <p:cNvSpPr/>
            <p:nvPr/>
          </p:nvSpPr>
          <p:spPr bwMode="auto">
            <a:xfrm>
              <a:off x="10569128" y="3185304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Required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2D78F2-09BB-B50C-0C43-F7CB776667CE}"/>
                </a:ext>
              </a:extLst>
            </p:cNvPr>
            <p:cNvSpPr/>
            <p:nvPr/>
          </p:nvSpPr>
          <p:spPr bwMode="auto">
            <a:xfrm>
              <a:off x="10569130" y="5404570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Optional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6A328B-B576-1F64-A48E-A7E7EBFEADE9}"/>
                </a:ext>
              </a:extLst>
            </p:cNvPr>
            <p:cNvSpPr/>
            <p:nvPr/>
          </p:nvSpPr>
          <p:spPr bwMode="auto">
            <a:xfrm>
              <a:off x="10569127" y="3614766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Optional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DEE200-F3ED-FAD0-987C-E0C6990CD088}"/>
                </a:ext>
              </a:extLst>
            </p:cNvPr>
            <p:cNvSpPr/>
            <p:nvPr/>
          </p:nvSpPr>
          <p:spPr bwMode="auto">
            <a:xfrm>
              <a:off x="10569129" y="5867659"/>
              <a:ext cx="1192237" cy="353683"/>
            </a:xfrm>
            <a:prstGeom prst="rect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Optional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35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375A-959B-AE14-F27E-23D56EF0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26B3-0FF3-4E64-3E20-4B814BB5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83" y="1792407"/>
            <a:ext cx="5752210" cy="4207040"/>
          </a:xfrm>
        </p:spPr>
        <p:txBody>
          <a:bodyPr/>
          <a:lstStyle/>
          <a:p>
            <a:r>
              <a:rPr lang="en-US" dirty="0"/>
              <a:t>Create a new file (or copy an existing one)</a:t>
            </a:r>
          </a:p>
          <a:p>
            <a:r>
              <a:rPr lang="en-US" dirty="0"/>
              <a:t>Inherit from </a:t>
            </a:r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CodeInterfaceBase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dirty="0"/>
          </a:p>
          <a:p>
            <a:r>
              <a:rPr lang="en-US" dirty="0"/>
              <a:t>Implement two required methods</a:t>
            </a:r>
          </a:p>
          <a:p>
            <a:pPr lvl="1"/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generateCommand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lvl="1"/>
            <a:r>
              <a:rPr lang="en-US" sz="20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createNewInput</a:t>
            </a:r>
            <a:endParaRPr lang="en-US" sz="20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endParaRPr lang="en-US" dirty="0"/>
          </a:p>
          <a:p>
            <a:r>
              <a:rPr lang="en-US" dirty="0"/>
              <a:t>Add any additional optional methods</a:t>
            </a:r>
          </a:p>
          <a:p>
            <a:endParaRPr lang="en-US" dirty="0"/>
          </a:p>
          <a:p>
            <a:r>
              <a:rPr lang="en-US" dirty="0"/>
              <a:t>Add regression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B47D5-1E6E-E8DA-B788-B337C5EFF0F2}"/>
              </a:ext>
            </a:extLst>
          </p:cNvPr>
          <p:cNvSpPr txBox="1"/>
          <p:nvPr/>
        </p:nvSpPr>
        <p:spPr>
          <a:xfrm>
            <a:off x="1014884" y="1085777"/>
            <a:ext cx="601075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CodeInterfaceClasses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A33C4-8467-46CF-54B1-CA687E5A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27" y="2071797"/>
            <a:ext cx="6169325" cy="40005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C14211E-97A6-F655-C460-AF4996D6CB4B}"/>
              </a:ext>
            </a:extLst>
          </p:cNvPr>
          <p:cNvSpPr/>
          <p:nvPr/>
        </p:nvSpPr>
        <p:spPr>
          <a:xfrm>
            <a:off x="5426734" y="3589020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4BFA48-0776-DC7D-129C-FB8883A98910}"/>
              </a:ext>
            </a:extLst>
          </p:cNvPr>
          <p:cNvSpPr/>
          <p:nvPr/>
        </p:nvSpPr>
        <p:spPr>
          <a:xfrm>
            <a:off x="5426734" y="4463180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A529C2-26F0-7B1A-67FB-581AC2E72A3B}"/>
              </a:ext>
            </a:extLst>
          </p:cNvPr>
          <p:cNvSpPr/>
          <p:nvPr/>
        </p:nvSpPr>
        <p:spPr>
          <a:xfrm>
            <a:off x="5426734" y="5337340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CEE83-6E7B-0CD4-7944-B5CBA2A0EC62}"/>
              </a:ext>
            </a:extLst>
          </p:cNvPr>
          <p:cNvSpPr txBox="1"/>
          <p:nvPr/>
        </p:nvSpPr>
        <p:spPr>
          <a:xfrm>
            <a:off x="9988904" y="1794864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Example: </a:t>
            </a:r>
            <a:r>
              <a:rPr lang="en-US" sz="1400" i="1" dirty="0" err="1"/>
              <a:t>OpenModelica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7123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CD5F-70ED-5A23-B31F-07E79744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1280159"/>
            <a:ext cx="10415649" cy="3950019"/>
          </a:xfrm>
        </p:spPr>
        <p:txBody>
          <a:bodyPr/>
          <a:lstStyle/>
          <a:p>
            <a:r>
              <a:rPr lang="en-US" dirty="0"/>
              <a:t>Tells RAVEN how to run your code, and where to collect the output</a:t>
            </a:r>
          </a:p>
          <a:p>
            <a:pPr lvl="1"/>
            <a:r>
              <a:rPr lang="en-US" dirty="0"/>
              <a:t>Builds command line call</a:t>
            </a:r>
          </a:p>
          <a:p>
            <a:pPr lvl="1"/>
            <a:r>
              <a:rPr lang="en-US" dirty="0"/>
              <a:t>Tells RAVEN whether the code can be run in parallel (MPI)</a:t>
            </a:r>
          </a:p>
          <a:p>
            <a:pPr lvl="1"/>
            <a:r>
              <a:rPr lang="en-US" dirty="0"/>
              <a:t>Chooses how to name Code output so RAVEN can collect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7FF386-9691-7E8D-2517-C347F537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539"/>
            <a:ext cx="12192000" cy="3937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7A983-6122-35AE-9555-9C14663A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Code Interface: </a:t>
            </a:r>
            <a:r>
              <a:rPr lang="en-US" sz="28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generateCommand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F19CE-023D-8B7E-3447-CD03BBE7F8BE}"/>
              </a:ext>
            </a:extLst>
          </p:cNvPr>
          <p:cNvSpPr txBox="1"/>
          <p:nvPr/>
        </p:nvSpPr>
        <p:spPr>
          <a:xfrm>
            <a:off x="9846486" y="2509299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Example: </a:t>
            </a:r>
            <a:r>
              <a:rPr lang="en-US" sz="1400" i="1" dirty="0" err="1"/>
              <a:t>MooseBasedApp</a:t>
            </a:r>
            <a:endParaRPr lang="en-US" sz="1400" i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10FE3F3-D569-9852-EDBD-1F4156347E00}"/>
              </a:ext>
            </a:extLst>
          </p:cNvPr>
          <p:cNvSpPr/>
          <p:nvPr/>
        </p:nvSpPr>
        <p:spPr>
          <a:xfrm rot="2139343">
            <a:off x="-182320" y="5825730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CA93E5-D0FF-17E6-035E-7C5DD9DD6418}"/>
              </a:ext>
            </a:extLst>
          </p:cNvPr>
          <p:cNvSpPr/>
          <p:nvPr/>
        </p:nvSpPr>
        <p:spPr>
          <a:xfrm rot="2139343">
            <a:off x="-182321" y="5563329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04340E5-4C9E-0F97-C847-B3CAB80FFCF1}"/>
              </a:ext>
            </a:extLst>
          </p:cNvPr>
          <p:cNvSpPr/>
          <p:nvPr/>
        </p:nvSpPr>
        <p:spPr>
          <a:xfrm rot="2139343">
            <a:off x="705741" y="2562687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8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429A-B8B3-9FBE-3E1F-B961E8F6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Code Interface: </a:t>
            </a:r>
            <a:r>
              <a:rPr lang="en-US" dirty="0" err="1"/>
              <a:t>createNewInput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42B2-E53A-2ECD-C62C-3E64DB607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Tells RAVEN how to generate a new input</a:t>
            </a:r>
          </a:p>
          <a:p>
            <a:r>
              <a:rPr lang="en-US" dirty="0"/>
              <a:t>Frequently makes use of a “parser” to help manage input</a:t>
            </a:r>
          </a:p>
          <a:p>
            <a:pPr lvl="1"/>
            <a:r>
              <a:rPr lang="en-US" dirty="0"/>
              <a:t>Read existing input</a:t>
            </a:r>
          </a:p>
          <a:p>
            <a:pPr lvl="1"/>
            <a:r>
              <a:rPr lang="en-US" dirty="0"/>
              <a:t>Make modifications based on RAVEN sample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50B07-81F6-8FB6-04EA-B4669901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1" y="3252047"/>
            <a:ext cx="8425826" cy="331926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D131DA-8802-B294-8DA4-8FD6761E2655}"/>
              </a:ext>
            </a:extLst>
          </p:cNvPr>
          <p:cNvSpPr/>
          <p:nvPr/>
        </p:nvSpPr>
        <p:spPr>
          <a:xfrm rot="2139343">
            <a:off x="885689" y="3010390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D05CF0-21AD-AE41-2213-E4D38B46FF70}"/>
              </a:ext>
            </a:extLst>
          </p:cNvPr>
          <p:cNvSpPr/>
          <p:nvPr/>
        </p:nvSpPr>
        <p:spPr>
          <a:xfrm rot="2139343">
            <a:off x="605790" y="5385898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5A80115-6B24-E3B3-E176-2E96E9FD1828}"/>
              </a:ext>
            </a:extLst>
          </p:cNvPr>
          <p:cNvSpPr/>
          <p:nvPr/>
        </p:nvSpPr>
        <p:spPr>
          <a:xfrm rot="2139343">
            <a:off x="605789" y="6078393"/>
            <a:ext cx="464820" cy="31242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8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A4CE-E5F7-B6F8-338D-B886F53E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Code Interface: Optional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D668-A1CC-8703-42A3-0168593C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more operations possible in interface</a:t>
            </a:r>
          </a:p>
          <a:p>
            <a:pPr lvl="1"/>
            <a:r>
              <a:rPr lang="en-US" dirty="0"/>
              <a:t>Set up general data or structure:</a:t>
            </a:r>
          </a:p>
          <a:p>
            <a:pPr lvl="1"/>
            <a:r>
              <a:rPr lang="en-US" dirty="0"/>
              <a:t>How to collect non-CSV results: </a:t>
            </a:r>
          </a:p>
          <a:p>
            <a:pPr lvl="1"/>
            <a:r>
              <a:rPr lang="en-US" dirty="0"/>
              <a:t>How to check for code failures:</a:t>
            </a:r>
          </a:p>
          <a:p>
            <a:pPr lvl="1"/>
            <a:r>
              <a:rPr lang="en-US" dirty="0"/>
              <a:t>How to identify input file format:</a:t>
            </a:r>
          </a:p>
          <a:p>
            <a:pPr lvl="2"/>
            <a:r>
              <a:rPr lang="en-US" dirty="0"/>
              <a:t>Setting input file format: </a:t>
            </a:r>
          </a:p>
          <a:p>
            <a:pPr lvl="1"/>
            <a:r>
              <a:rPr lang="en-US" dirty="0"/>
              <a:t>Modify command line operation: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AE190-1E2E-5A13-13B8-7F561D6E6253}"/>
              </a:ext>
            </a:extLst>
          </p:cNvPr>
          <p:cNvSpPr txBox="1"/>
          <p:nvPr/>
        </p:nvSpPr>
        <p:spPr>
          <a:xfrm>
            <a:off x="5763407" y="2485361"/>
            <a:ext cx="585609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dirty="0" err="1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def</a:t>
            </a:r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finalizeCodeOutput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i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self,command,output,workDir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D233A-E0F0-9BC1-73EC-A74ECA2664E1}"/>
              </a:ext>
            </a:extLst>
          </p:cNvPr>
          <p:cNvSpPr txBox="1"/>
          <p:nvPr/>
        </p:nvSpPr>
        <p:spPr>
          <a:xfrm>
            <a:off x="5763407" y="3219490"/>
            <a:ext cx="585608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dirty="0" err="1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def</a:t>
            </a:r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getInputExtension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i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self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C0DEC-F3E3-1EC7-573F-A97433DDCADB}"/>
              </a:ext>
            </a:extLst>
          </p:cNvPr>
          <p:cNvSpPr txBox="1"/>
          <p:nvPr/>
        </p:nvSpPr>
        <p:spPr>
          <a:xfrm>
            <a:off x="5763406" y="2850084"/>
            <a:ext cx="585608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dirty="0" err="1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def</a:t>
            </a:r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checkForOutputFailure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i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self,output,workDir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C9688-CB35-8873-6B99-9EB09C21A81E}"/>
              </a:ext>
            </a:extLst>
          </p:cNvPr>
          <p:cNvSpPr txBox="1"/>
          <p:nvPr/>
        </p:nvSpPr>
        <p:spPr>
          <a:xfrm>
            <a:off x="5755858" y="3563467"/>
            <a:ext cx="585608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dirty="0" err="1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def</a:t>
            </a:r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1200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setInputExtension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i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self, </a:t>
            </a:r>
            <a:r>
              <a:rPr lang="en-US" sz="1200" i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exts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A83C7-5C4F-6C39-5833-73F3A5BB0710}"/>
              </a:ext>
            </a:extLst>
          </p:cNvPr>
          <p:cNvSpPr txBox="1"/>
          <p:nvPr/>
        </p:nvSpPr>
        <p:spPr>
          <a:xfrm>
            <a:off x="5763406" y="2103317"/>
            <a:ext cx="584854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def </a:t>
            </a:r>
            <a:r>
              <a:rPr lang="en-US" sz="1200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initialize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i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self,runInfo, oinputs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3DC02-D972-76DC-BB0B-DD9AF6624217}"/>
              </a:ext>
            </a:extLst>
          </p:cNvPr>
          <p:cNvSpPr txBox="1"/>
          <p:nvPr/>
        </p:nvSpPr>
        <p:spPr>
          <a:xfrm>
            <a:off x="5755854" y="3945511"/>
            <a:ext cx="585609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A4DB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def </a:t>
            </a:r>
            <a:r>
              <a:rPr lang="en-US" sz="1200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setRunOnShell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i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self, shell=True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pic>
        <p:nvPicPr>
          <p:cNvPr id="11" name="Graphic 10" descr="Steering Wheel with solid fill">
            <a:extLst>
              <a:ext uri="{FF2B5EF4-FFF2-40B4-BE49-F238E27FC236}">
                <a16:creationId xmlns:a16="http://schemas.microsoft.com/office/drawing/2014/main" id="{6C6FB00D-6DE2-DA44-C636-C7E1F5825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1903" y="4440901"/>
            <a:ext cx="1224224" cy="1224224"/>
          </a:xfrm>
          <a:prstGeom prst="rect">
            <a:avLst/>
          </a:prstGeom>
        </p:spPr>
      </p:pic>
      <p:pic>
        <p:nvPicPr>
          <p:cNvPr id="13" name="Graphic 12" descr="Wrench outline">
            <a:extLst>
              <a:ext uri="{FF2B5EF4-FFF2-40B4-BE49-F238E27FC236}">
                <a16:creationId xmlns:a16="http://schemas.microsoft.com/office/drawing/2014/main" id="{6EECC138-E7EC-3607-7FF2-59AE54B86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9942" y="4440901"/>
            <a:ext cx="1224223" cy="1224223"/>
          </a:xfrm>
          <a:prstGeom prst="rect">
            <a:avLst/>
          </a:prstGeom>
        </p:spPr>
      </p:pic>
      <p:pic>
        <p:nvPicPr>
          <p:cNvPr id="15" name="Graphic 14" descr="Single gear outline">
            <a:extLst>
              <a:ext uri="{FF2B5EF4-FFF2-40B4-BE49-F238E27FC236}">
                <a16:creationId xmlns:a16="http://schemas.microsoft.com/office/drawing/2014/main" id="{7029E7BF-9833-A838-277C-A8344240A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2902" y="5053012"/>
            <a:ext cx="1450264" cy="14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9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ADACE87-0C66-FD4B-2A3D-D3B669B02690}"/>
              </a:ext>
            </a:extLst>
          </p:cNvPr>
          <p:cNvSpPr/>
          <p:nvPr/>
        </p:nvSpPr>
        <p:spPr>
          <a:xfrm>
            <a:off x="8162796" y="1141949"/>
            <a:ext cx="3935420" cy="42741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9D82E3-D0E6-C8E0-2A98-39B0143245E0}"/>
              </a:ext>
            </a:extLst>
          </p:cNvPr>
          <p:cNvSpPr/>
          <p:nvPr/>
        </p:nvSpPr>
        <p:spPr>
          <a:xfrm>
            <a:off x="8459989" y="1738198"/>
            <a:ext cx="3486778" cy="354942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B48ACA-5B26-A77A-25B1-27D87F00F814}"/>
              </a:ext>
            </a:extLst>
          </p:cNvPr>
          <p:cNvSpPr/>
          <p:nvPr/>
        </p:nvSpPr>
        <p:spPr>
          <a:xfrm>
            <a:off x="8794482" y="2333412"/>
            <a:ext cx="2949022" cy="278123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673F3-68E8-AF5C-DAC1-90896321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runs Codes: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A7C0-D633-5278-FF72-16591245D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51" y="1520167"/>
            <a:ext cx="10415649" cy="4351338"/>
          </a:xfrm>
        </p:spPr>
        <p:txBody>
          <a:bodyPr/>
          <a:lstStyle/>
          <a:p>
            <a:r>
              <a:rPr lang="en-US" dirty="0"/>
              <a:t>What actually happens when RAVEN samples Codes?</a:t>
            </a:r>
          </a:p>
          <a:p>
            <a:pPr lvl="1"/>
            <a:r>
              <a:rPr lang="en-US" dirty="0"/>
              <a:t>Creates a folder for the </a:t>
            </a:r>
            <a:r>
              <a:rPr lang="en-US" dirty="0" err="1"/>
              <a:t>MultiRun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Creates new folders under Step</a:t>
            </a:r>
          </a:p>
          <a:p>
            <a:pPr lvl="2"/>
            <a:r>
              <a:rPr lang="en-US" dirty="0"/>
              <a:t>One folder per sample</a:t>
            </a:r>
          </a:p>
          <a:p>
            <a:pPr lvl="2"/>
            <a:r>
              <a:rPr lang="en-US" dirty="0"/>
              <a:t>Numbered by the “job” run</a:t>
            </a:r>
          </a:p>
          <a:p>
            <a:pPr lvl="2"/>
            <a:r>
              <a:rPr lang="en-US" dirty="0"/>
              <a:t>See RAVEN screen output for job numbers</a:t>
            </a:r>
          </a:p>
          <a:p>
            <a:pPr lvl="2"/>
            <a:r>
              <a:rPr lang="en-US" dirty="0"/>
              <a:t>Individual code run outputs stored here</a:t>
            </a:r>
          </a:p>
          <a:p>
            <a:pPr lvl="1"/>
            <a:r>
              <a:rPr lang="en-US" dirty="0"/>
              <a:t>Collect results from individual run</a:t>
            </a:r>
          </a:p>
          <a:p>
            <a:pPr lvl="1"/>
            <a:r>
              <a:rPr lang="en-US" dirty="0"/>
              <a:t>Return results to the working directory</a:t>
            </a:r>
          </a:p>
          <a:p>
            <a:pPr lvl="1"/>
            <a:endParaRPr lang="en-US" dirty="0"/>
          </a:p>
          <a:p>
            <a:r>
              <a:rPr lang="en-US" dirty="0"/>
              <a:t>Sometimes going into sample directories can help</a:t>
            </a:r>
          </a:p>
          <a:p>
            <a:pPr lvl="1"/>
            <a:r>
              <a:rPr lang="en-US" dirty="0"/>
              <a:t>Debugging failed runs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8C967-423C-E270-266F-090E3F8BAE0D}"/>
              </a:ext>
            </a:extLst>
          </p:cNvPr>
          <p:cNvSpPr txBox="1"/>
          <p:nvPr/>
        </p:nvSpPr>
        <p:spPr>
          <a:xfrm>
            <a:off x="8142699" y="1097701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raven_input.xml</a:t>
            </a:r>
          </a:p>
          <a:p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workingDir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9B8CD-C306-80C5-44E0-DF06A4F78B6A}"/>
              </a:ext>
            </a:extLst>
          </p:cNvPr>
          <p:cNvSpPr txBox="1"/>
          <p:nvPr/>
        </p:nvSpPr>
        <p:spPr>
          <a:xfrm>
            <a:off x="8478638" y="1703337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raven_results.csv</a:t>
            </a:r>
          </a:p>
          <a:p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MultiRunStepName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2197E-5553-14F7-06EA-975832E5E2E9}"/>
              </a:ext>
            </a:extLst>
          </p:cNvPr>
          <p:cNvSpPr txBox="1"/>
          <p:nvPr/>
        </p:nvSpPr>
        <p:spPr>
          <a:xfrm>
            <a:off x="8794481" y="2285538"/>
            <a:ext cx="2555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templateInput.txt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1/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2/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3/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…</a:t>
            </a: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n/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D7EFAB-721A-2D3E-F6B4-6221D9994FAE}"/>
              </a:ext>
            </a:extLst>
          </p:cNvPr>
          <p:cNvSpPr/>
          <p:nvPr/>
        </p:nvSpPr>
        <p:spPr>
          <a:xfrm>
            <a:off x="9110324" y="4026893"/>
            <a:ext cx="2555508" cy="96008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ECD744-AF6D-20E3-DA98-5C42EF24A4F9}"/>
              </a:ext>
            </a:extLst>
          </p:cNvPr>
          <p:cNvSpPr txBox="1"/>
          <p:nvPr/>
        </p:nvSpPr>
        <p:spPr>
          <a:xfrm>
            <a:off x="9065085" y="4026893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moddedInput.txt</a:t>
            </a:r>
          </a:p>
          <a:p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out~filename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output.csv</a:t>
            </a:r>
          </a:p>
        </p:txBody>
      </p:sp>
    </p:spTree>
    <p:extLst>
      <p:ext uri="{BB962C8B-B14F-4D97-AF65-F5344CB8AC3E}">
        <p14:creationId xmlns:p14="http://schemas.microsoft.com/office/powerpoint/2010/main" val="68667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38150" y="578248"/>
            <a:ext cx="8231187" cy="377026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150" y="1253331"/>
            <a:ext cx="1041564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Learn about how RAVEN interacts with codes</a:t>
            </a:r>
          </a:p>
          <a:p>
            <a:pPr>
              <a:lnSpc>
                <a:spcPct val="150000"/>
              </a:lnSpc>
            </a:pPr>
            <a:r>
              <a:rPr lang="en-US" dirty="0"/>
              <a:t>Learn about existing Code Interfaces</a:t>
            </a:r>
          </a:p>
          <a:p>
            <a:pPr>
              <a:lnSpc>
                <a:spcPct val="150000"/>
              </a:lnSpc>
            </a:pPr>
            <a:r>
              <a:rPr lang="en-US" dirty="0"/>
              <a:t>Learn about the Generic Code interface</a:t>
            </a:r>
          </a:p>
          <a:p>
            <a:pPr>
              <a:lnSpc>
                <a:spcPct val="150000"/>
              </a:lnSpc>
            </a:pPr>
            <a:r>
              <a:rPr lang="en-US" dirty="0"/>
              <a:t>See how to create new Code Interfaces</a:t>
            </a:r>
          </a:p>
          <a:p>
            <a:pPr>
              <a:lnSpc>
                <a:spcPct val="150000"/>
              </a:lnSpc>
            </a:pPr>
            <a:r>
              <a:rPr lang="en-US" dirty="0"/>
              <a:t>Learn how to decide what interface to use for new codes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828E-202E-B67C-1127-27BA07B5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Interfaces: Summary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0E92E-B9BA-F582-FCF1-57ADF41E5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1" y="1344988"/>
            <a:ext cx="10415649" cy="4351338"/>
          </a:xfrm>
        </p:spPr>
        <p:txBody>
          <a:bodyPr/>
          <a:lstStyle/>
          <a:p>
            <a:r>
              <a:rPr lang="en-US" dirty="0"/>
              <a:t>RAVEN runs codes</a:t>
            </a:r>
          </a:p>
          <a:p>
            <a:endParaRPr lang="en-US" dirty="0"/>
          </a:p>
          <a:p>
            <a:r>
              <a:rPr lang="en-US" dirty="0"/>
              <a:t>Existing interfaces</a:t>
            </a:r>
          </a:p>
          <a:p>
            <a:pPr lvl="1"/>
            <a:r>
              <a:rPr lang="en-US" dirty="0"/>
              <a:t>Many existing codes</a:t>
            </a:r>
          </a:p>
          <a:p>
            <a:pPr lvl="1"/>
            <a:r>
              <a:rPr lang="en-US" dirty="0"/>
              <a:t>RAVEN runs RAVEN</a:t>
            </a:r>
          </a:p>
          <a:p>
            <a:pPr lvl="1"/>
            <a:r>
              <a:rPr lang="en-US" dirty="0"/>
              <a:t>Generic Interface</a:t>
            </a:r>
          </a:p>
          <a:p>
            <a:endParaRPr lang="en-US" dirty="0"/>
          </a:p>
          <a:p>
            <a:r>
              <a:rPr lang="en-US" dirty="0"/>
              <a:t>New Interfaces</a:t>
            </a:r>
          </a:p>
          <a:p>
            <a:pPr lvl="1"/>
            <a:r>
              <a:rPr lang="en-US" dirty="0"/>
              <a:t>Extend capability</a:t>
            </a:r>
          </a:p>
          <a:p>
            <a:pPr lvl="1"/>
            <a:r>
              <a:rPr lang="en-US" dirty="0"/>
              <a:t>Contribute to RAVEN (optional)</a:t>
            </a:r>
          </a:p>
        </p:txBody>
      </p:sp>
      <p:pic>
        <p:nvPicPr>
          <p:cNvPr id="4" name="Content Placeholder 6" descr="Molecular glass structure">
            <a:extLst>
              <a:ext uri="{FF2B5EF4-FFF2-40B4-BE49-F238E27FC236}">
                <a16:creationId xmlns:a16="http://schemas.microsoft.com/office/drawing/2014/main" id="{148AF6EC-A1AF-557F-EFB2-A0478CBF63D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277998" y="857668"/>
            <a:ext cx="1415079" cy="795982"/>
          </a:xfrm>
          <a:prstGeom prst="rect">
            <a:avLst/>
          </a:prstGeom>
        </p:spPr>
      </p:pic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62FFFB4E-2129-D271-A42E-87A3139DC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 flipH="1">
            <a:off x="6240398" y="2185387"/>
            <a:ext cx="2139895" cy="16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6" descr="Molecular glass structure">
            <a:extLst>
              <a:ext uri="{FF2B5EF4-FFF2-40B4-BE49-F238E27FC236}">
                <a16:creationId xmlns:a16="http://schemas.microsoft.com/office/drawing/2014/main" id="{479E0BFF-8F9F-F454-A6BA-83658B2A9B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7997" y="1745307"/>
            <a:ext cx="1415079" cy="795982"/>
          </a:xfrm>
          <a:prstGeom prst="rect">
            <a:avLst/>
          </a:prstGeom>
        </p:spPr>
      </p:pic>
      <p:pic>
        <p:nvPicPr>
          <p:cNvPr id="7" name="Content Placeholder 6" descr="Molecular glass structure">
            <a:extLst>
              <a:ext uri="{FF2B5EF4-FFF2-40B4-BE49-F238E27FC236}">
                <a16:creationId xmlns:a16="http://schemas.microsoft.com/office/drawing/2014/main" id="{10909F8A-BE98-C472-47E0-19560D2D22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7996" y="2633018"/>
            <a:ext cx="1415079" cy="795982"/>
          </a:xfrm>
          <a:prstGeom prst="rect">
            <a:avLst/>
          </a:prstGeom>
        </p:spPr>
      </p:pic>
      <p:pic>
        <p:nvPicPr>
          <p:cNvPr id="8" name="Content Placeholder 6" descr="Molecular glass structure">
            <a:extLst>
              <a:ext uri="{FF2B5EF4-FFF2-40B4-BE49-F238E27FC236}">
                <a16:creationId xmlns:a16="http://schemas.microsoft.com/office/drawing/2014/main" id="{C22C888A-F878-451C-12A3-7AB9ED67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7995" y="3520657"/>
            <a:ext cx="1415079" cy="795982"/>
          </a:xfrm>
          <a:prstGeom prst="rect">
            <a:avLst/>
          </a:prstGeom>
        </p:spPr>
      </p:pic>
      <p:pic>
        <p:nvPicPr>
          <p:cNvPr id="9" name="Content Placeholder 6" descr="Molecular glass structure">
            <a:extLst>
              <a:ext uri="{FF2B5EF4-FFF2-40B4-BE49-F238E27FC236}">
                <a16:creationId xmlns:a16="http://schemas.microsoft.com/office/drawing/2014/main" id="{7D741D4A-09BD-A6A8-044F-DB3EA21C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998" y="4408296"/>
            <a:ext cx="1415079" cy="79598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477FC27-8D84-664C-D834-3A389A49E2DE}"/>
              </a:ext>
            </a:extLst>
          </p:cNvPr>
          <p:cNvCxnSpPr>
            <a:stCxn id="5" idx="1"/>
            <a:endCxn id="4" idx="1"/>
          </p:cNvCxnSpPr>
          <p:nvPr/>
        </p:nvCxnSpPr>
        <p:spPr>
          <a:xfrm flipV="1">
            <a:off x="8380293" y="1255659"/>
            <a:ext cx="897705" cy="173218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7FE2C26-7093-643A-D5A3-F4940E3B290B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flipV="1">
            <a:off x="8380293" y="2143298"/>
            <a:ext cx="897704" cy="8445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77EFCC7-32BC-A128-AD73-1C2E09CFF373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>
            <a:off x="8380293" y="2987848"/>
            <a:ext cx="897703" cy="4316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B387E1F-06A5-8A33-87EF-A9F85C869AAC}"/>
              </a:ext>
            </a:extLst>
          </p:cNvPr>
          <p:cNvCxnSpPr>
            <a:cxnSpLocks/>
            <a:stCxn id="5" idx="1"/>
            <a:endCxn id="8" idx="1"/>
          </p:cNvCxnSpPr>
          <p:nvPr/>
        </p:nvCxnSpPr>
        <p:spPr>
          <a:xfrm>
            <a:off x="8380293" y="2987848"/>
            <a:ext cx="897702" cy="930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F01DB67-CBFB-97B9-0874-E150150C76B4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>
            <a:off x="8380293" y="2987848"/>
            <a:ext cx="897705" cy="181843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26C1312-B9FB-80F0-0FEF-4190BDA39804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H="1">
            <a:off x="7310345" y="1255659"/>
            <a:ext cx="3382732" cy="2534649"/>
          </a:xfrm>
          <a:prstGeom prst="bentConnector4">
            <a:avLst>
              <a:gd name="adj1" fmla="val -6758"/>
              <a:gd name="adj2" fmla="val 17173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8FAB167-452A-9E61-60F0-338F313A3818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 flipH="1">
            <a:off x="7310345" y="2143298"/>
            <a:ext cx="3382731" cy="1647010"/>
          </a:xfrm>
          <a:prstGeom prst="bentConnector4">
            <a:avLst>
              <a:gd name="adj1" fmla="val -6758"/>
              <a:gd name="adj2" fmla="val 20987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ED2F74B-3009-465C-D9E3-017ABBE16788}"/>
              </a:ext>
            </a:extLst>
          </p:cNvPr>
          <p:cNvCxnSpPr>
            <a:cxnSpLocks/>
            <a:stCxn id="7" idx="3"/>
            <a:endCxn id="5" idx="2"/>
          </p:cNvCxnSpPr>
          <p:nvPr/>
        </p:nvCxnSpPr>
        <p:spPr>
          <a:xfrm flipH="1">
            <a:off x="7310345" y="3031009"/>
            <a:ext cx="3382730" cy="759299"/>
          </a:xfrm>
          <a:prstGeom prst="bentConnector4">
            <a:avLst>
              <a:gd name="adj1" fmla="val -6758"/>
              <a:gd name="adj2" fmla="val 33832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98D403-8630-578F-F7F8-3155012529CD}"/>
              </a:ext>
            </a:extLst>
          </p:cNvPr>
          <p:cNvCxnSpPr>
            <a:cxnSpLocks/>
            <a:stCxn id="8" idx="3"/>
            <a:endCxn id="5" idx="2"/>
          </p:cNvCxnSpPr>
          <p:nvPr/>
        </p:nvCxnSpPr>
        <p:spPr>
          <a:xfrm flipH="1" flipV="1">
            <a:off x="7310345" y="3790308"/>
            <a:ext cx="3382729" cy="128340"/>
          </a:xfrm>
          <a:prstGeom prst="bentConnector4">
            <a:avLst>
              <a:gd name="adj1" fmla="val -6758"/>
              <a:gd name="adj2" fmla="val -13205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7B69008-8E30-CE05-86C7-1627B2FF4702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 flipH="1" flipV="1">
            <a:off x="7310345" y="3790308"/>
            <a:ext cx="3382732" cy="1015979"/>
          </a:xfrm>
          <a:prstGeom prst="bentConnector4">
            <a:avLst>
              <a:gd name="adj1" fmla="val -6758"/>
              <a:gd name="adj2" fmla="val -784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D5BE406D-88D1-C764-E0ED-B7DF6581EA80}"/>
              </a:ext>
            </a:extLst>
          </p:cNvPr>
          <p:cNvSpPr txBox="1">
            <a:spLocks noChangeArrowheads="1"/>
          </p:cNvSpPr>
          <p:nvPr/>
        </p:nvSpPr>
        <p:spPr>
          <a:xfrm>
            <a:off x="938150" y="125333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RAVEN’s primary purpose is to run your code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Perturb inputs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Collect outputs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Postprocess results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Statistics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Risk analysis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Optimization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Machine learning / AI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99DDB-2D0B-38F6-9392-EC2958CC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and Codes</a:t>
            </a:r>
          </a:p>
        </p:txBody>
      </p:sp>
      <p:pic>
        <p:nvPicPr>
          <p:cNvPr id="7" name="Content Placeholder 6" descr="Molecular glass structure">
            <a:extLst>
              <a:ext uri="{FF2B5EF4-FFF2-40B4-BE49-F238E27FC236}">
                <a16:creationId xmlns:a16="http://schemas.microsoft.com/office/drawing/2014/main" id="{09AB1D77-8AF7-D5A1-6122-8E9F62B0B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4073" y="3740598"/>
            <a:ext cx="2357120" cy="1325880"/>
          </a:xfrm>
        </p:spPr>
      </p:pic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B40FE1E0-E06B-94D3-B459-040616F2D1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 flipH="1">
            <a:off x="5271573" y="2135677"/>
            <a:ext cx="2139895" cy="16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B792C3D9-DD51-2AEB-A21B-D9DDA3CD4E73}"/>
              </a:ext>
            </a:extLst>
          </p:cNvPr>
          <p:cNvSpPr/>
          <p:nvPr/>
        </p:nvSpPr>
        <p:spPr>
          <a:xfrm rot="1732225">
            <a:off x="5604929" y="4223853"/>
            <a:ext cx="2616306" cy="1008797"/>
          </a:xfrm>
          <a:prstGeom prst="curvedUpArrow">
            <a:avLst>
              <a:gd name="adj1" fmla="val 20053"/>
              <a:gd name="adj2" fmla="val 45706"/>
              <a:gd name="adj3" fmla="val 326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C7C16C4A-0BDD-62A2-32E5-D54C3EE4A94A}"/>
              </a:ext>
            </a:extLst>
          </p:cNvPr>
          <p:cNvSpPr/>
          <p:nvPr/>
        </p:nvSpPr>
        <p:spPr>
          <a:xfrm rot="12325197">
            <a:off x="7024622" y="2191980"/>
            <a:ext cx="2696209" cy="1008797"/>
          </a:xfrm>
          <a:prstGeom prst="curvedUpArrow">
            <a:avLst>
              <a:gd name="adj1" fmla="val 20053"/>
              <a:gd name="adj2" fmla="val 45706"/>
              <a:gd name="adj3" fmla="val 326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322280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466F4913-8279-FDF9-D53B-D4360D7F8EE1}"/>
              </a:ext>
            </a:extLst>
          </p:cNvPr>
          <p:cNvSpPr/>
          <p:nvPr/>
        </p:nvSpPr>
        <p:spPr>
          <a:xfrm>
            <a:off x="9191424" y="1969818"/>
            <a:ext cx="2761683" cy="1633153"/>
          </a:xfrm>
          <a:prstGeom prst="wedgeRectCallout">
            <a:avLst>
              <a:gd name="adj1" fmla="val -70281"/>
              <a:gd name="adj2" fmla="val -31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5BE406D-88D1-C764-E0ED-B7DF6581EA80}"/>
              </a:ext>
            </a:extLst>
          </p:cNvPr>
          <p:cNvSpPr txBox="1">
            <a:spLocks noChangeArrowheads="1"/>
          </p:cNvSpPr>
          <p:nvPr/>
        </p:nvSpPr>
        <p:spPr>
          <a:xfrm>
            <a:off x="938150" y="125333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RAVEN </a:t>
            </a:r>
            <a:r>
              <a:rPr lang="en-US" dirty="0" err="1"/>
              <a:t>MultiRun</a:t>
            </a:r>
            <a:r>
              <a:rPr lang="en-US" dirty="0"/>
              <a:t> Step acts just like a code user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Modify a text-based input file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Run the code on the command line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Collect results from the code run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99DDB-2D0B-38F6-9392-EC2958CC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RAVEN Runs Codes</a:t>
            </a:r>
          </a:p>
        </p:txBody>
      </p:sp>
      <p:pic>
        <p:nvPicPr>
          <p:cNvPr id="7" name="Content Placeholder 6" descr="Molecular glass structure">
            <a:extLst>
              <a:ext uri="{FF2B5EF4-FFF2-40B4-BE49-F238E27FC236}">
                <a16:creationId xmlns:a16="http://schemas.microsoft.com/office/drawing/2014/main" id="{09AB1D77-8AF7-D5A1-6122-8E9F62B0B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606" y="2142545"/>
            <a:ext cx="2357120" cy="1325880"/>
          </a:xfrm>
        </p:spPr>
      </p:pic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B40FE1E0-E06B-94D3-B459-040616F2D1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 flipH="1">
            <a:off x="6976216" y="1921298"/>
            <a:ext cx="2139895" cy="16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D6D1BB-6EAB-D82E-439A-18DE16974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1" y="4218180"/>
            <a:ext cx="6640224" cy="1379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8D42C-53FC-5C74-F74B-D749F8B2A539}"/>
              </a:ext>
            </a:extLst>
          </p:cNvPr>
          <p:cNvSpPr txBox="1"/>
          <p:nvPr/>
        </p:nvSpPr>
        <p:spPr>
          <a:xfrm>
            <a:off x="7600618" y="3540342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Sampler</a:t>
            </a:r>
          </a:p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F2D2F-1701-3124-5853-EB8AA4B379CC}"/>
              </a:ext>
            </a:extLst>
          </p:cNvPr>
          <p:cNvSpPr txBox="1"/>
          <p:nvPr/>
        </p:nvSpPr>
        <p:spPr>
          <a:xfrm>
            <a:off x="10134235" y="36029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3950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C794-29CE-0493-B9D7-1A795C73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and Codes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41CC1-5411-E08D-F7E4-73706345F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Code Operation</a:t>
            </a:r>
          </a:p>
          <a:p>
            <a:pPr lvl="1"/>
            <a:r>
              <a:rPr lang="en-US" dirty="0"/>
              <a:t>On shared memory (workstation)</a:t>
            </a:r>
          </a:p>
          <a:p>
            <a:pPr lvl="1"/>
            <a:r>
              <a:rPr lang="en-US" dirty="0"/>
              <a:t>On distributed memory (HPC)</a:t>
            </a:r>
          </a:p>
          <a:p>
            <a:pPr lvl="1"/>
            <a:endParaRPr lang="en-US" dirty="0"/>
          </a:p>
          <a:p>
            <a:r>
              <a:rPr lang="en-US" dirty="0"/>
              <a:t>RAVEN acts like a legion of analysts</a:t>
            </a:r>
          </a:p>
          <a:p>
            <a:pPr lvl="1"/>
            <a:r>
              <a:rPr lang="en-US" dirty="0"/>
              <a:t>Set up the input</a:t>
            </a:r>
          </a:p>
          <a:p>
            <a:pPr lvl="1"/>
            <a:r>
              <a:rPr lang="en-US" dirty="0"/>
              <a:t>Run the simulation</a:t>
            </a:r>
          </a:p>
          <a:p>
            <a:pPr lvl="1"/>
            <a:r>
              <a:rPr lang="en-US" dirty="0"/>
              <a:t>Collect the output</a:t>
            </a:r>
          </a:p>
        </p:txBody>
      </p:sp>
      <p:pic>
        <p:nvPicPr>
          <p:cNvPr id="4" name="Content Placeholder 6" descr="Molecular glass structure">
            <a:extLst>
              <a:ext uri="{FF2B5EF4-FFF2-40B4-BE49-F238E27FC236}">
                <a16:creationId xmlns:a16="http://schemas.microsoft.com/office/drawing/2014/main" id="{9B0EABF9-2A1C-65E0-892E-3061E828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277998" y="857668"/>
            <a:ext cx="1415079" cy="795982"/>
          </a:xfrm>
          <a:prstGeom prst="rect">
            <a:avLst/>
          </a:prstGeom>
        </p:spPr>
      </p:pic>
      <p:pic>
        <p:nvPicPr>
          <p:cNvPr id="5" name="Picture 6" descr="raven.gif">
            <a:extLst>
              <a:ext uri="{FF2B5EF4-FFF2-40B4-BE49-F238E27FC236}">
                <a16:creationId xmlns:a16="http://schemas.microsoft.com/office/drawing/2014/main" id="{62BC5C8B-48DE-33F7-B0A3-0145BAF76A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 flipH="1">
            <a:off x="6240398" y="2185387"/>
            <a:ext cx="2139895" cy="16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6" descr="Molecular glass structure">
            <a:extLst>
              <a:ext uri="{FF2B5EF4-FFF2-40B4-BE49-F238E27FC236}">
                <a16:creationId xmlns:a16="http://schemas.microsoft.com/office/drawing/2014/main" id="{8169AE0F-EB7F-0529-7B4E-CB6C549AD8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7997" y="1745307"/>
            <a:ext cx="1415079" cy="795982"/>
          </a:xfrm>
          <a:prstGeom prst="rect">
            <a:avLst/>
          </a:prstGeom>
        </p:spPr>
      </p:pic>
      <p:pic>
        <p:nvPicPr>
          <p:cNvPr id="9" name="Content Placeholder 6" descr="Molecular glass structure">
            <a:extLst>
              <a:ext uri="{FF2B5EF4-FFF2-40B4-BE49-F238E27FC236}">
                <a16:creationId xmlns:a16="http://schemas.microsoft.com/office/drawing/2014/main" id="{BF6311A9-6880-A8CD-4F89-5E6C2C425D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7996" y="2633018"/>
            <a:ext cx="1415079" cy="795982"/>
          </a:xfrm>
          <a:prstGeom prst="rect">
            <a:avLst/>
          </a:prstGeom>
        </p:spPr>
      </p:pic>
      <p:pic>
        <p:nvPicPr>
          <p:cNvPr id="10" name="Content Placeholder 6" descr="Molecular glass structure">
            <a:extLst>
              <a:ext uri="{FF2B5EF4-FFF2-40B4-BE49-F238E27FC236}">
                <a16:creationId xmlns:a16="http://schemas.microsoft.com/office/drawing/2014/main" id="{93430728-3266-98EE-30E4-0C041537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7995" y="3520657"/>
            <a:ext cx="1415079" cy="795982"/>
          </a:xfrm>
          <a:prstGeom prst="rect">
            <a:avLst/>
          </a:prstGeom>
        </p:spPr>
      </p:pic>
      <p:pic>
        <p:nvPicPr>
          <p:cNvPr id="11" name="Content Placeholder 6" descr="Molecular glass structure">
            <a:extLst>
              <a:ext uri="{FF2B5EF4-FFF2-40B4-BE49-F238E27FC236}">
                <a16:creationId xmlns:a16="http://schemas.microsoft.com/office/drawing/2014/main" id="{DE734326-CD07-396D-DBD3-1956E8AA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998" y="4408296"/>
            <a:ext cx="1415079" cy="795982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88997F3-03AC-7C80-1629-EE9A17123B7B}"/>
              </a:ext>
            </a:extLst>
          </p:cNvPr>
          <p:cNvCxnSpPr>
            <a:stCxn id="5" idx="1"/>
            <a:endCxn id="4" idx="1"/>
          </p:cNvCxnSpPr>
          <p:nvPr/>
        </p:nvCxnSpPr>
        <p:spPr>
          <a:xfrm flipV="1">
            <a:off x="8380293" y="1255659"/>
            <a:ext cx="897705" cy="173218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6E92E4C-EFD6-4D3C-22C5-AC65ACEA9F68}"/>
              </a:ext>
            </a:extLst>
          </p:cNvPr>
          <p:cNvCxnSpPr>
            <a:cxnSpLocks/>
            <a:stCxn id="5" idx="1"/>
            <a:endCxn id="8" idx="1"/>
          </p:cNvCxnSpPr>
          <p:nvPr/>
        </p:nvCxnSpPr>
        <p:spPr>
          <a:xfrm flipV="1">
            <a:off x="8380293" y="2143298"/>
            <a:ext cx="897704" cy="84455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3AB521F-FE12-BE95-8ACC-91F0FDA83807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>
            <a:off x="8380293" y="2987848"/>
            <a:ext cx="897703" cy="4316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CBA65B3-C5C7-39E8-7F61-2140374B295B}"/>
              </a:ext>
            </a:extLst>
          </p:cNvPr>
          <p:cNvCxnSpPr>
            <a:cxnSpLocks/>
            <a:stCxn id="5" idx="1"/>
            <a:endCxn id="10" idx="1"/>
          </p:cNvCxnSpPr>
          <p:nvPr/>
        </p:nvCxnSpPr>
        <p:spPr>
          <a:xfrm>
            <a:off x="8380293" y="2987848"/>
            <a:ext cx="897702" cy="9308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8A9DF0-945C-C13F-B3D9-D239DBB352D5}"/>
              </a:ext>
            </a:extLst>
          </p:cNvPr>
          <p:cNvCxnSpPr>
            <a:cxnSpLocks/>
            <a:stCxn id="5" idx="1"/>
            <a:endCxn id="11" idx="1"/>
          </p:cNvCxnSpPr>
          <p:nvPr/>
        </p:nvCxnSpPr>
        <p:spPr>
          <a:xfrm>
            <a:off x="8380293" y="2987848"/>
            <a:ext cx="897705" cy="181843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A377DA2-ABF8-10AC-9DB5-BBB8C0A00C04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H="1">
            <a:off x="7310345" y="1255659"/>
            <a:ext cx="3382732" cy="2534649"/>
          </a:xfrm>
          <a:prstGeom prst="bentConnector4">
            <a:avLst>
              <a:gd name="adj1" fmla="val -6758"/>
              <a:gd name="adj2" fmla="val 17173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691E9D8-468E-B907-8118-8096BBA2DAE7}"/>
              </a:ext>
            </a:extLst>
          </p:cNvPr>
          <p:cNvCxnSpPr>
            <a:cxnSpLocks/>
            <a:stCxn id="8" idx="3"/>
            <a:endCxn id="5" idx="2"/>
          </p:cNvCxnSpPr>
          <p:nvPr/>
        </p:nvCxnSpPr>
        <p:spPr>
          <a:xfrm flipH="1">
            <a:off x="7310345" y="2143298"/>
            <a:ext cx="3382731" cy="1647010"/>
          </a:xfrm>
          <a:prstGeom prst="bentConnector4">
            <a:avLst>
              <a:gd name="adj1" fmla="val -6758"/>
              <a:gd name="adj2" fmla="val 20987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BD33E8D-6F50-84CB-5500-906B9F1A3E75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 flipH="1">
            <a:off x="7310345" y="3031009"/>
            <a:ext cx="3382730" cy="759299"/>
          </a:xfrm>
          <a:prstGeom prst="bentConnector4">
            <a:avLst>
              <a:gd name="adj1" fmla="val -6758"/>
              <a:gd name="adj2" fmla="val 33832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27CF855-D613-898A-1711-EABAD1DE3E8B}"/>
              </a:ext>
            </a:extLst>
          </p:cNvPr>
          <p:cNvCxnSpPr>
            <a:cxnSpLocks/>
            <a:stCxn id="10" idx="3"/>
            <a:endCxn id="5" idx="2"/>
          </p:cNvCxnSpPr>
          <p:nvPr/>
        </p:nvCxnSpPr>
        <p:spPr>
          <a:xfrm flipH="1" flipV="1">
            <a:off x="7310345" y="3790308"/>
            <a:ext cx="3382729" cy="128340"/>
          </a:xfrm>
          <a:prstGeom prst="bentConnector4">
            <a:avLst>
              <a:gd name="adj1" fmla="val -6758"/>
              <a:gd name="adj2" fmla="val -13205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41826BE-B1EF-9859-C61D-3CF74E3E65BC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H="1" flipV="1">
            <a:off x="7310345" y="3790308"/>
            <a:ext cx="3382732" cy="1015979"/>
          </a:xfrm>
          <a:prstGeom prst="bentConnector4">
            <a:avLst>
              <a:gd name="adj1" fmla="val -6758"/>
              <a:gd name="adj2" fmla="val -784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4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EF78-1CBF-244E-4A65-E4233CDA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67E68-4769-C85C-709E-9BAD46FC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253331"/>
            <a:ext cx="10415649" cy="4351338"/>
          </a:xfrm>
        </p:spPr>
        <p:txBody>
          <a:bodyPr/>
          <a:lstStyle/>
          <a:p>
            <a:r>
              <a:rPr lang="en-US" dirty="0"/>
              <a:t>How does RAVEN know how to run a Code?</a:t>
            </a:r>
          </a:p>
          <a:p>
            <a:pPr lvl="1"/>
            <a:r>
              <a:rPr lang="en-US" dirty="0"/>
              <a:t>Teach RAVEN how to talk to each Code</a:t>
            </a:r>
          </a:p>
          <a:p>
            <a:pPr lvl="1"/>
            <a:r>
              <a:rPr lang="en-US" dirty="0"/>
              <a:t>Special Python classes in RAVEN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Allow for customizing interactions for each code</a:t>
            </a:r>
          </a:p>
          <a:p>
            <a:pPr lvl="2"/>
            <a:r>
              <a:rPr lang="en-US" dirty="0"/>
              <a:t>How to read inputs</a:t>
            </a:r>
          </a:p>
          <a:p>
            <a:pPr lvl="2"/>
            <a:r>
              <a:rPr lang="en-US" dirty="0"/>
              <a:t>How to perturb inputs</a:t>
            </a:r>
          </a:p>
          <a:p>
            <a:pPr lvl="2"/>
            <a:r>
              <a:rPr lang="en-US" dirty="0"/>
              <a:t>How to generate a command</a:t>
            </a:r>
          </a:p>
          <a:p>
            <a:pPr lvl="2"/>
            <a:r>
              <a:rPr lang="en-US" dirty="0"/>
              <a:t>How to read in outputs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generic interface also exists</a:t>
            </a:r>
          </a:p>
          <a:p>
            <a:pPr lvl="2"/>
            <a:r>
              <a:rPr lang="en-US" dirty="0"/>
              <a:t>Requires a “standard” code</a:t>
            </a:r>
          </a:p>
          <a:p>
            <a:pPr lvl="3"/>
            <a:r>
              <a:rPr lang="en-US" dirty="0"/>
              <a:t>Easy-to-parse text input</a:t>
            </a:r>
          </a:p>
          <a:p>
            <a:pPr lvl="3"/>
            <a:r>
              <a:rPr lang="en-US" dirty="0"/>
              <a:t>Simple CSV output</a:t>
            </a:r>
          </a:p>
        </p:txBody>
      </p:sp>
      <p:pic>
        <p:nvPicPr>
          <p:cNvPr id="5" name="Picture 4" descr="People communicating in sign language">
            <a:extLst>
              <a:ext uri="{FF2B5EF4-FFF2-40B4-BE49-F238E27FC236}">
                <a16:creationId xmlns:a16="http://schemas.microsoft.com/office/drawing/2014/main" id="{6317031D-DF90-5C74-F947-8F2C86D6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011" y="2091507"/>
            <a:ext cx="3569668" cy="23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58F-1B88-A484-4B8D-265146A8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B3D30-0446-93DE-A307-3A556A948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“If I have seen further it is by standing on the shoulders of giants.” </a:t>
            </a:r>
          </a:p>
          <a:p>
            <a:r>
              <a:rPr lang="en-US" dirty="0"/>
              <a:t>	– Isaac Newton </a:t>
            </a:r>
          </a:p>
        </p:txBody>
      </p:sp>
      <p:pic>
        <p:nvPicPr>
          <p:cNvPr id="5" name="Picture 4" descr="Urban skyline in the evening">
            <a:extLst>
              <a:ext uri="{FF2B5EF4-FFF2-40B4-BE49-F238E27FC236}">
                <a16:creationId xmlns:a16="http://schemas.microsoft.com/office/drawing/2014/main" id="{1DA0A18A-1F99-7EA1-D5D2-D0E8E2C3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925" y="1067453"/>
            <a:ext cx="4145638" cy="27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6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7EAAE-3922-736B-7723-40803FE6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49" y="1739901"/>
            <a:ext cx="6704153" cy="4207040"/>
          </a:xfrm>
        </p:spPr>
        <p:txBody>
          <a:bodyPr>
            <a:normAutofit/>
          </a:bodyPr>
          <a:lstStyle/>
          <a:p>
            <a:r>
              <a:rPr lang="en-US" dirty="0"/>
              <a:t>RAVEN has many existing </a:t>
            </a:r>
            <a:r>
              <a:rPr lang="en-US" dirty="0" err="1"/>
              <a:t>CodeInterfaces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Contributions from RAVEN team</a:t>
            </a:r>
          </a:p>
          <a:p>
            <a:pPr lvl="1"/>
            <a:r>
              <a:rPr lang="en-US" dirty="0"/>
              <a:t>Also from industry, university partners</a:t>
            </a:r>
          </a:p>
          <a:p>
            <a:pPr lvl="1"/>
            <a:r>
              <a:rPr lang="en-US" dirty="0"/>
              <a:t>Many have specialized methods for their Code</a:t>
            </a:r>
          </a:p>
          <a:p>
            <a:pPr lvl="1"/>
            <a:endParaRPr lang="en-US" dirty="0"/>
          </a:p>
          <a:p>
            <a:r>
              <a:rPr lang="en-US" dirty="0"/>
              <a:t>List of coupled codes is growing all the time</a:t>
            </a:r>
          </a:p>
          <a:p>
            <a:pPr lvl="1"/>
            <a:r>
              <a:rPr lang="en-US" dirty="0"/>
              <a:t>Contribute yours today!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B77B7-0F55-74B2-24B0-9AEE232E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24" y="-1"/>
            <a:ext cx="1988530" cy="621416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DB98C-86D4-4697-3D29-9C0496F9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6704151" cy="1005229"/>
          </a:xfrm>
        </p:spPr>
        <p:txBody>
          <a:bodyPr anchor="t">
            <a:normAutofit/>
          </a:bodyPr>
          <a:lstStyle/>
          <a:p>
            <a:r>
              <a:rPr lang="en-US" dirty="0"/>
              <a:t>Existing Interfaces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5441D-0D8A-6FDC-F76A-84EB9E0CC0FE}"/>
              </a:ext>
            </a:extLst>
          </p:cNvPr>
          <p:cNvSpPr txBox="1"/>
          <p:nvPr/>
        </p:nvSpPr>
        <p:spPr>
          <a:xfrm>
            <a:off x="2710355" y="2056827"/>
            <a:ext cx="598376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ravenframework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CodeInterfaceClasses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</a:p>
        </p:txBody>
      </p:sp>
      <p:pic>
        <p:nvPicPr>
          <p:cNvPr id="10" name="Picture 6" descr="raven.gif">
            <a:extLst>
              <a:ext uri="{FF2B5EF4-FFF2-40B4-BE49-F238E27FC236}">
                <a16:creationId xmlns:a16="http://schemas.microsoft.com/office/drawing/2014/main" id="{643A5D9A-5FD8-F33C-1749-2ADEAB4FEB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rcRect/>
          <a:stretch>
            <a:fillRect/>
          </a:stretch>
        </p:blipFill>
        <p:spPr bwMode="auto">
          <a:xfrm>
            <a:off x="5410372" y="4405732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451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4B857-A698-A343-23BE-79872D3C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Existing Interfaces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8AF9CC-2C9A-F3E1-188D-2971DE60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3290131"/>
            <a:ext cx="10415649" cy="2801108"/>
          </a:xfrm>
        </p:spPr>
        <p:txBody>
          <a:bodyPr/>
          <a:lstStyle/>
          <a:p>
            <a:r>
              <a:rPr lang="en-US" dirty="0"/>
              <a:t>Code objects are part of the Models block</a:t>
            </a:r>
          </a:p>
          <a:p>
            <a:r>
              <a:rPr lang="en-US" dirty="0"/>
              <a:t>Specific Codes will have different input features</a:t>
            </a:r>
          </a:p>
          <a:p>
            <a:pPr lvl="1"/>
            <a:r>
              <a:rPr lang="en-US" dirty="0"/>
              <a:t>Aliasing can really help for card-based inputs!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52A3A-87F3-D07C-9AFC-74C2D3AD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49" y="1063000"/>
            <a:ext cx="10415047" cy="2047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22F8D-BF4A-A989-DA80-4630122A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51" y="4513451"/>
            <a:ext cx="10420005" cy="166515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711C1D-F210-1ECE-3148-9E400A7561A4}"/>
              </a:ext>
            </a:extLst>
          </p:cNvPr>
          <p:cNvSpPr/>
          <p:nvPr/>
        </p:nvSpPr>
        <p:spPr>
          <a:xfrm>
            <a:off x="3555049" y="878504"/>
            <a:ext cx="940038" cy="625734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85814A-B7F9-6F8F-09A1-DAD3939C54F6}"/>
              </a:ext>
            </a:extLst>
          </p:cNvPr>
          <p:cNvSpPr/>
          <p:nvPr/>
        </p:nvSpPr>
        <p:spPr>
          <a:xfrm>
            <a:off x="4177468" y="4499878"/>
            <a:ext cx="940038" cy="625734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85094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" id="{2A2FFFCA-57ED-3F4E-9633-7F5A4B8B1D37}" vid="{0996F196-6325-7C43-BA54-93CB30EBD2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e13a543c-6713-4e5a-aa83-cb6a8e4cb4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5DEA88-B066-44AB-81E2-2A16B53C2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3078</TotalTime>
  <Words>933</Words>
  <Application>Microsoft Office PowerPoint</Application>
  <PresentationFormat>Widescreen</PresentationFormat>
  <Paragraphs>208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Narrow</vt:lpstr>
      <vt:lpstr>Calibri</vt:lpstr>
      <vt:lpstr>Fira Code</vt:lpstr>
      <vt:lpstr>Lucida Console</vt:lpstr>
      <vt:lpstr>Myriad Pro Cond</vt:lpstr>
      <vt:lpstr>Times New Roman</vt:lpstr>
      <vt:lpstr>INL 2020</vt:lpstr>
      <vt:lpstr>PowerPoint Presentation</vt:lpstr>
      <vt:lpstr>Objectives</vt:lpstr>
      <vt:lpstr>RAVEN and Codes</vt:lpstr>
      <vt:lpstr>How RAVEN Runs Codes</vt:lpstr>
      <vt:lpstr>RAVEN and Codes</vt:lpstr>
      <vt:lpstr>Code Interfaces</vt:lpstr>
      <vt:lpstr>Existing Interfaces</vt:lpstr>
      <vt:lpstr>Existing Interfaces</vt:lpstr>
      <vt:lpstr>Using Existing Interfaces</vt:lpstr>
      <vt:lpstr>RAVENception</vt:lpstr>
      <vt:lpstr>Generic Code Interface</vt:lpstr>
      <vt:lpstr>Generic Code Interface: Input Files</vt:lpstr>
      <vt:lpstr>New Interfaces</vt:lpstr>
      <vt:lpstr>Coupling a New Code</vt:lpstr>
      <vt:lpstr>Creating a New Interface</vt:lpstr>
      <vt:lpstr>New Code Interface: generateCommand</vt:lpstr>
      <vt:lpstr>New Code Interface: createNewInput</vt:lpstr>
      <vt:lpstr>New Code Interface: Optional Methods</vt:lpstr>
      <vt:lpstr>RAVEN runs Codes: Mechanics</vt:lpstr>
      <vt:lpstr>Code Interfaces: Summary Recap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Dylan J. McDowell</dc:creator>
  <cp:keywords/>
  <dc:description/>
  <cp:lastModifiedBy>Paul W. Talbot</cp:lastModifiedBy>
  <cp:revision>8</cp:revision>
  <dcterms:created xsi:type="dcterms:W3CDTF">2022-07-18T16:28:38Z</dcterms:created>
  <dcterms:modified xsi:type="dcterms:W3CDTF">2024-06-21T17:36:16Z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